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sldIdLst>
    <p:sldId id="261" r:id="rId2"/>
    <p:sldId id="262" r:id="rId3"/>
    <p:sldId id="263" r:id="rId4"/>
    <p:sldId id="298" r:id="rId5"/>
    <p:sldId id="299" r:id="rId6"/>
    <p:sldId id="309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73" r:id="rId15"/>
    <p:sldId id="269" r:id="rId16"/>
    <p:sldId id="270" r:id="rId17"/>
    <p:sldId id="276" r:id="rId18"/>
    <p:sldId id="279" r:id="rId19"/>
    <p:sldId id="312" r:id="rId20"/>
    <p:sldId id="282" r:id="rId21"/>
    <p:sldId id="283" r:id="rId22"/>
    <p:sldId id="281" r:id="rId23"/>
    <p:sldId id="284" r:id="rId24"/>
    <p:sldId id="285" r:id="rId25"/>
    <p:sldId id="286" r:id="rId26"/>
    <p:sldId id="277" r:id="rId27"/>
    <p:sldId id="305" r:id="rId28"/>
    <p:sldId id="278" r:id="rId29"/>
    <p:sldId id="280" r:id="rId30"/>
    <p:sldId id="287" r:id="rId31"/>
    <p:sldId id="274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00" r:id="rId41"/>
    <p:sldId id="301" r:id="rId42"/>
    <p:sldId id="275" r:id="rId43"/>
    <p:sldId id="302" r:id="rId44"/>
    <p:sldId id="303" r:id="rId45"/>
    <p:sldId id="306" r:id="rId46"/>
    <p:sldId id="307" r:id="rId47"/>
    <p:sldId id="308" r:id="rId48"/>
    <p:sldId id="310" r:id="rId49"/>
    <p:sldId id="311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1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85383-4BDD-4178-A36D-9E65C122EA61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66BE-6244-419E-9FB9-9A031741B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4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2C98709-AE38-4CB4-9802-F0299970179F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229097C7-084C-481F-8944-9162E0D9273E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9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798C1C9-703F-480B-A731-236B9575D28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254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6A894060-89C0-45BC-8714-DBABBF4B63A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96861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D8EBD030-A131-4299-A637-6868566A26B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9509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B469891-CEFD-4919-96E9-D521990C241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E2460AB3-3F1D-4CCF-969F-069334A791C5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13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7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4DA1C30-C9AB-4F3D-BE5E-1128F89AD41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31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BA69730B-E642-43A0-A166-009585489013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9F5B8C0D-C91D-4224-8227-11AD2FB5492D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15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55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362F3C6-F5D0-436F-96A6-A1E0F222A00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8205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8CFD8B47-4F0B-40C5-8CB3-39D03EF9B6F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1716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5CD90177-A4B0-41F5-89C1-DD15AF46F75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215900" indent="-215900" eaLnBrk="1">
              <a:spcBef>
                <a:spcPts val="45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mtClean="0">
                <a:latin typeface="Arial" panose="020B0604020202020204" pitchFamily="34" charset="0"/>
                <a:ea typeface="Microsoft YaHei" panose="020B0503020204020204" pitchFamily="34" charset="-122"/>
              </a:rPr>
              <a:t>Одна из первых его картин, «Отдых на пути в Египет», изображает сцену из Святого Писания на фоне обычного пейзажа, словно говоря, что нет разницы между чувствами реального и божественного. Фигуры размещены очень просто, безо всякой композиционной изощренности и значительности. Он не идеализирует образы. Его Мадонна устала и спит. Иосиф, старый и неловкий крестьянин, сидит на мешке. У его ног лежит оплетенная бутылка для вина, рядом стоит осел, и только прекрасная фигура юного ангела в белоснежном покрывале превращает действительность в поэтическую реальность, идиллию. </a:t>
            </a:r>
          </a:p>
        </p:txBody>
      </p:sp>
    </p:spTree>
    <p:extLst>
      <p:ext uri="{BB962C8B-B14F-4D97-AF65-F5344CB8AC3E}">
        <p14:creationId xmlns:p14="http://schemas.microsoft.com/office/powerpoint/2010/main" val="3591022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A81E469-98A9-407D-A5B7-56C257785F6F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1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0DC218A2-5444-4B54-97BB-3F7F2032A5AC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19</a:t>
            </a:fld>
            <a:endParaRPr lang="ru-RU" altLang="ru-RU" smtClean="0">
              <a:latin typeface="+mn-lt" charset="0"/>
            </a:endParaRPr>
          </a:p>
        </p:txBody>
      </p:sp>
      <p:sp>
        <p:nvSpPr>
          <p:cNvPr id="35845" name="Rectangle 3"/>
          <p:cNvSpPr txBox="1">
            <a:spLocks noGrp="1" noRot="1" noChangeAspect="1" noChangeArrowheads="1" noTextEdit="1"/>
          </p:cNvSpPr>
          <p:nvPr>
            <p:ph type="sldImg" idx="1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354436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1EA58DA6-13DC-4436-A69D-9933AF540C0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25938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96492586-6719-4F30-AFAC-B6B2C138196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3493C54F-E62F-4A49-B334-0871DF11A437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20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84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7AE12FA-DC06-4240-A3DD-2ECC20C8EF5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72530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C2A2642-9F9A-401C-AFBD-42E885AE96E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46A51842-2AE9-4711-A754-D0467E1DCA45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22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52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E292999-FFE1-41BE-9441-147DE74252C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98623F14-A73F-4619-BBC3-47B8283F9D6F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23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51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2B0DAC79-84B5-4824-8820-E8974C4EF96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742E6E71-1BE1-4ADA-A17E-32F9A437B969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24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80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5C882886-2162-445C-BB7C-F7CE8B40813F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F5CE8FAB-623C-4040-81E4-015715F51CC5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25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68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D9D4D22F-32AC-4889-B146-06431AD6A19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37506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AEC214CD-08A9-4DCB-9C6A-0F73A9B2BBD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009C1526-1CCE-4468-B652-CE2E75A86D4F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27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247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0DDD36F-D9B1-40F7-A179-5EFB8EFAB67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50495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9A09FAE4-F90B-46B4-A052-53675A635F3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9907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6CCAE46D-B17E-4C64-9646-674A71C4C05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9869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7D9D23B-5BC2-4B4F-AAEF-BDA186937AE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88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82A47528-9C98-4D15-8AD4-B7FD7BA6C8B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020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821771AA-C925-4184-935D-477507FED91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95234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B3D2AB9-383E-450A-A871-2A0CCC5E13E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241143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A09D7069-AEA0-42B2-BBE5-8CE9E2AD556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3971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1685FD7-2156-4C75-A4C0-627F1E8ECE7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7731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FA8301A-5591-497E-AB4D-6DFDB7983E6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В соответствии с Евангелием католическая церковь перечисляет шесть деяний милосердия: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1. Накормить голодного.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2. Напоить жаждущего.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3. Дать приют страннику.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4. Одеть нагого.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5. Посетить больного.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6. Посетить заключённого в темницу.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К ним добавляется из Ветхого Завета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7. Похоронить мёртвого.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Описание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В соответствии с Евангелием католическая церковь перечисляет шесть деяний милосердия: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1. Накормить голодного.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2. Напоить жаждущего.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3. Дать приют страннику.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4. Одеть нагого.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5. Посетить больного.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6. Посетить заключённого в темницу.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К ним добавляется из Ветхого Завета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1000" smtClean="0">
                <a:latin typeface="Arial" panose="020B0604020202020204" pitchFamily="34" charset="0"/>
                <a:ea typeface="Microsoft YaHei" panose="020B0503020204020204" pitchFamily="34" charset="-122"/>
              </a:rPr>
              <a:t>7. Похоронить мёртвого.</a:t>
            </a: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1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15900" indent="-215900" eaLnBrk="1">
              <a:spcBef>
                <a:spcPts val="375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1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50893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8A33A693-BD7B-4BC6-A672-5540EC0104A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10670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A5D6906-5A65-4EC7-93AA-B4112209616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226425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EA6C8C8-9C76-496E-A04F-165F69AD01C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28900712-D520-47BB-9AFF-0A9EF5F46B4F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39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5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0C6F55C-D81D-42D6-B19D-A1CE79B9EE7F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6DB1DF8D-49C1-4C76-9902-2120FC0BCFEF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705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2C2ADAC8-E952-42BC-B428-8453B914387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AD2F47A0-3C63-406D-91F3-49343C1195D6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40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4908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5B0133A-144E-4036-A1F7-D4F63E5F57C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4F331700-A993-4969-9801-D8FF1FF64B4D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41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89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A81E469-98A9-407D-A5B7-56C257785F6F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1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0DC218A2-5444-4B54-97BB-3F7F2032A5AC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42</a:t>
            </a:fld>
            <a:endParaRPr lang="ru-RU" altLang="ru-RU" smtClean="0">
              <a:latin typeface="+mn-lt" charset="0"/>
            </a:endParaRPr>
          </a:p>
        </p:txBody>
      </p:sp>
      <p:sp>
        <p:nvSpPr>
          <p:cNvPr id="35845" name="Rectangle 3"/>
          <p:cNvSpPr txBox="1">
            <a:spLocks noGrp="1" noRot="1" noChangeAspect="1" noChangeArrowheads="1" noTextEdit="1"/>
          </p:cNvSpPr>
          <p:nvPr>
            <p:ph type="sldImg" idx="1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42309761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C80911EC-646D-42C7-9BB8-405D93BB44E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3E672263-6905-4616-A688-B7B3F2781422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43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435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931AE869-BC53-4F4B-B9CF-C9175BFDDAD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D7FDD142-197D-47CC-8076-BAC0A8E44625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44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20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C4A674D-3F8C-4820-8E58-711A6E9BA1A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BEA74F12-1455-4A9A-8B0B-43F43CA69289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45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856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963F81C-CF80-4D04-8568-6322CEC561F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5568DEAB-4F21-4734-8F9D-C103ED1A7134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46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636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23FB66E-BD8B-4043-813B-FA9DB1EFC91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1B513FDB-89DC-428F-B55F-7FC5AF5C4544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47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040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63465BEC-23F8-4460-9517-D014A7453DE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5F733466-E6DC-4A25-A249-AE1B89ADAA05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48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553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D3F4B5A7-D9BF-40C9-A6FD-191478C234D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94C27597-455E-47BC-BD51-D4B5C8AB6ADD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49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52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10D725C2-8C9D-420F-8369-28C9F93A318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10436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B2C957F8-DFD4-4B60-8DD0-586E4F07857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35811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CBA0331-E635-4CA7-A995-18AABBB3A31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00B0D87C-DE56-430E-8A77-12AB908F2BFF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7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4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ABDCF0F-BB7B-415B-AE67-75200E9D87F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0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865D3DC-A3C6-4584-97EC-CAB1FAF7592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79E10D68-9FFC-4DFF-B808-A8C2B4914011}" type="slidenum">
              <a:rPr lang="ru-RU" altLang="ru-RU" smtClean="0">
                <a:latin typeface="+mn-lt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9</a:t>
            </a:fld>
            <a:endParaRPr lang="ru-RU" altLang="ru-RU" smtClean="0">
              <a:latin typeface="+mn-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0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5596129" y="288924"/>
            <a:ext cx="4873436" cy="574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72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Микеланджело </a:t>
            </a:r>
            <a:r>
              <a:rPr lang="ru-RU" altLang="ru-RU" sz="22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Меризи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, названный </a:t>
            </a:r>
            <a:r>
              <a:rPr lang="ru-RU" altLang="ru-RU" sz="2400" b="1" dirty="0">
                <a:solidFill>
                  <a:srgbClr val="00FF66"/>
                </a:solidFill>
                <a:latin typeface="Times New Roman" panose="02020603050405020304" pitchFamily="18" charset="0"/>
              </a:rPr>
              <a:t>Караваджо </a:t>
            </a: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400" b="1" dirty="0">
                <a:solidFill>
                  <a:srgbClr val="00FF66"/>
                </a:solidFill>
                <a:latin typeface="Times New Roman" panose="02020603050405020304" pitchFamily="18" charset="0"/>
              </a:rPr>
              <a:t>(1571—1610)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– художник, революционным образом изменивший развитие европейской художественной культуры, своим мощным темпераментом открывший сферу искусства навстречу реальности, соединивший, словно небо и землю, сакральные смыслы и ценности с повседневностью и ее образами. </a:t>
            </a: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Он первый </a:t>
            </a:r>
            <a:r>
              <a:rPr lang="ru-RU" altLang="ru-RU" sz="2200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перестал идеализировать религиозные сюжеты 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и </a:t>
            </a:r>
            <a:r>
              <a:rPr lang="ru-RU" altLang="ru-RU" sz="2200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образы.</a:t>
            </a:r>
            <a:endParaRPr lang="ru-RU" altLang="ru-RU" sz="22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8" y="523658"/>
            <a:ext cx="4214986" cy="5431055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933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421297" y="65090"/>
            <a:ext cx="8883168" cy="191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80000"/>
              </a:lnSpc>
              <a:spcBef>
                <a:spcPts val="450"/>
              </a:spcBef>
              <a:buSzPct val="100000"/>
              <a:defRPr/>
            </a:pPr>
            <a:r>
              <a:rPr lang="ru-RU" altLang="ru-RU" dirty="0">
                <a:latin typeface="Calibri" panose="020F0502020204030204" pitchFamily="34" charset="0"/>
              </a:rPr>
              <a:t>    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Первые многофигурные картины  «Шулеры», «Гадалка», «Музыканты». В этих работах он выступает как смелый новатор, бросивший вызов главным художественным направлениям эпохи - маньеризму и академизму, противопоставив им суровый реализм и демократизм своего искусства. Герой Караваджо — человек из уличной толпы, — римский мальчишка или юноша, наделённый грубоватой чувственной красотой и естественностью бездумно-жизнерадостного бытия</a:t>
            </a:r>
            <a:r>
              <a:rPr lang="ru-RU" alt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.   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047876"/>
            <a:ext cx="64404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566988" y="2139950"/>
            <a:ext cx="30845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50"/>
              </a:spcBef>
              <a:buSzPct val="100000"/>
              <a:defRPr/>
            </a:pPr>
            <a:r>
              <a:rPr lang="ru-RU" alt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«Гадалка» (</a:t>
            </a:r>
            <a:r>
              <a:rPr lang="ru-RU" altLang="ru-R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</a:t>
            </a:r>
            <a:r>
              <a:rPr lang="ru-RU" alt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ru-RU" alt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1596, </a:t>
            </a:r>
            <a:r>
              <a:rPr lang="ru-RU" alt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Лувр),</a:t>
            </a:r>
          </a:p>
        </p:txBody>
      </p:sp>
    </p:spTree>
    <p:extLst>
      <p:ext uri="{BB962C8B-B14F-4D97-AF65-F5344CB8AC3E}">
        <p14:creationId xmlns:p14="http://schemas.microsoft.com/office/powerpoint/2010/main" val="370340493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524000" y="5934076"/>
            <a:ext cx="183515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latin typeface="Calibri" panose="020F0502020204030204" pitchFamily="34" charset="0"/>
              </a:rPr>
              <a:t>«Шулеры»,</a:t>
            </a:r>
            <a:r>
              <a:rPr lang="ru-RU" altLang="ru-RU" dirty="0">
                <a:latin typeface="Calibri" panose="020F0502020204030204" pitchFamily="34" charset="0"/>
              </a:rPr>
              <a:t> 1594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719264"/>
            <a:ext cx="7056438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1917701" y="163513"/>
            <a:ext cx="846296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Герой Караваджо предстает то в роли уличного торговца, музыканта, простодушного щёголя, внимающего лукавой цыганке, то в облике и с атрибутами античного бога. Эти жанровые по своей сути персонажи, залитые ярким светом, вплотную придвинуты к зрителю, изображены с подчеркнутой монументальностью и пластической ощутимостью.</a:t>
            </a:r>
          </a:p>
        </p:txBody>
      </p:sp>
    </p:spTree>
    <p:extLst>
      <p:ext uri="{BB962C8B-B14F-4D97-AF65-F5344CB8AC3E}">
        <p14:creationId xmlns:p14="http://schemas.microsoft.com/office/powerpoint/2010/main" val="216728719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3423032" y="131765"/>
            <a:ext cx="50514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solidFill>
                  <a:srgbClr val="00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«Музыканты»</a:t>
            </a:r>
            <a:r>
              <a:rPr lang="ru-RU" altLang="ru-RU" dirty="0">
                <a:latin typeface="Calibri" panose="020F0502020204030204" pitchFamily="34" charset="0"/>
              </a:rPr>
              <a:t>,</a:t>
            </a:r>
            <a:r>
              <a:rPr lang="ru-RU" altLang="ru-RU" dirty="0">
                <a:solidFill>
                  <a:schemeClr val="tx1"/>
                </a:solidFill>
                <a:latin typeface="Calibri" panose="020F0502020204030204" pitchFamily="34" charset="0"/>
              </a:rPr>
              <a:t> 1595г</a:t>
            </a:r>
            <a:r>
              <a:rPr lang="ru-RU" altLang="ru-RU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5" y="513121"/>
            <a:ext cx="7685594" cy="583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737168" y="6489700"/>
            <a:ext cx="69453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Караваджо написал себя с рожком между двумя музыкантами. </a:t>
            </a:r>
          </a:p>
        </p:txBody>
      </p:sp>
    </p:spTree>
    <p:extLst>
      <p:ext uri="{BB962C8B-B14F-4D97-AF65-F5344CB8AC3E}">
        <p14:creationId xmlns:p14="http://schemas.microsoft.com/office/powerpoint/2010/main" val="264358637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685925" y="188913"/>
            <a:ext cx="88201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468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40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Специфическая особенность стиля Караваджо – </a:t>
            </a:r>
            <a:r>
              <a:rPr lang="ru-RU" altLang="ru-RU" sz="2200">
                <a:solidFill>
                  <a:srgbClr val="66FF66"/>
                </a:solidFill>
                <a:latin typeface="Times New Roman" panose="02020603050405020304" pitchFamily="18" charset="0"/>
              </a:rPr>
              <a:t>«тенеброзо»</a:t>
            </a: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-сценический свет, называемый «подвальным», «погребным». Из общего тёмного и нейтрального пространства свет выхватывает основное в сюжете полотна, обращая внимание зрителя на самые главные детали.</a:t>
            </a: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2898776" y="5986464"/>
            <a:ext cx="1965901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Спящий Купидон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6477001" y="5986464"/>
            <a:ext cx="3110445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Юноша с корзиной фруктов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9" y="2757489"/>
            <a:ext cx="4306887" cy="3030537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012951"/>
            <a:ext cx="3694112" cy="3775075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353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6" y="533400"/>
            <a:ext cx="4905375" cy="596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1828801"/>
            <a:ext cx="37211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6897688" y="328614"/>
            <a:ext cx="32512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59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FFFFFF"/>
              </a:buClr>
              <a:buSzPct val="45000"/>
              <a:buFont typeface="Wingdings" panose="05000000000000000000" pitchFamily="2" charset="2"/>
              <a:buNone/>
            </a:pPr>
            <a:r>
              <a:rPr lang="ru-RU" altLang="ru-RU" sz="2800" b="1">
                <a:solidFill>
                  <a:srgbClr val="FF9999"/>
                </a:solidFill>
                <a:latin typeface="Times New Roman" panose="02020603050405020304" pitchFamily="18" charset="0"/>
              </a:rPr>
              <a:t>«Вакх», 1596г.</a:t>
            </a:r>
          </a:p>
        </p:txBody>
      </p:sp>
    </p:spTree>
    <p:extLst>
      <p:ext uri="{BB962C8B-B14F-4D97-AF65-F5344CB8AC3E}">
        <p14:creationId xmlns:p14="http://schemas.microsoft.com/office/powerpoint/2010/main" val="2861412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930401" y="157164"/>
            <a:ext cx="8329613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40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ru-RU" altLang="ru-RU" sz="2400">
                <a:solidFill>
                  <a:srgbClr val="FFFFFF"/>
                </a:solidFill>
                <a:latin typeface="Arial Narrow" panose="020B0606020202030204" pitchFamily="34" charset="0"/>
              </a:rPr>
              <a:t>Особенно часто Караваджо пишет музыкантов. «Лютниста» художник считал лучшей своей картиной.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5480051" y="6165851"/>
            <a:ext cx="1670948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AC0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Лютнист, 1596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4" y="1123951"/>
            <a:ext cx="6084887" cy="4822825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474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1841500" y="3451225"/>
            <a:ext cx="852805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</a:rPr>
              <a:t>Изображенный на картине юноша – не аристократ: в его круглом лице присутствует даже некоторая грубоватость, несколько смягченная тем, что нежная кожа и по-девичьи изящные удлиненные пальцы придают всему облику юноши чарующую женственность. Это впечатление, из-за которого искусствоведы некоторое время были склонны считать персонаж картины девушкой, усиливают большие черные глаза под широкими бровями, полные губы, вьющиеся волосы, украшенные широкой лентой. Юноша настраивает лютню и весь поглощен льющимися звуками: об этом говорит и наклон его головы, и полуоткрытый рот, и выражение глаз, рассеянно смотрящих мимо зрителя.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5126"/>
            <a:ext cx="4884738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09645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80930" y="836615"/>
            <a:ext cx="3448879" cy="501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600"/>
              </a:spcBef>
              <a:buSzPct val="100000"/>
              <a:defRPr/>
            </a:pP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 Караваджо в ряде других картин того же периода находит более глубокую и поэтически значительную трактовку 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образов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(«Кающаяся 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Мария Магдалина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» 1593-94, «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Отдых на пути в Египет», 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1595)</a:t>
            </a:r>
            <a:r>
              <a:rPr lang="ru-RU" altLang="ru-RU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ru-RU" altLang="ru-R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31800" indent="-323850">
              <a:spcBef>
                <a:spcPts val="600"/>
              </a:spcBef>
              <a:buClr>
                <a:srgbClr val="000000"/>
              </a:buClr>
              <a:buSzPct val="45000"/>
              <a:defRPr/>
            </a:pPr>
            <a:endParaRPr lang="ru-RU" altLang="ru-RU" sz="2400" dirty="0">
              <a:latin typeface="Calibri" panose="020F0502020204030204" pitchFamily="34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0"/>
            <a:ext cx="476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-4619625" y="32448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997127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596900"/>
            <a:ext cx="7114691" cy="572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4295776" y="0"/>
            <a:ext cx="316706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215900" indent="-2159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SzPct val="45000"/>
              <a:buFont typeface="Wingdings" panose="05000000000000000000" pitchFamily="2" charset="2"/>
              <a:buNone/>
            </a:pPr>
            <a:r>
              <a:rPr lang="ru-RU" altLang="ru-RU" dirty="0"/>
              <a:t>«Отдых на пути в Египет»</a:t>
            </a:r>
          </a:p>
          <a:p>
            <a:pPr eaLnBrk="1" hangingPunct="1">
              <a:lnSpc>
                <a:spcPct val="100000"/>
              </a:lnSpc>
              <a:buSzPct val="45000"/>
              <a:buFont typeface="Wingdings" panose="05000000000000000000" pitchFamily="2" charset="2"/>
              <a:buNone/>
            </a:pPr>
            <a:r>
              <a:rPr lang="ru-RU" altLang="ru-RU" dirty="0"/>
              <a:t>             1595г.</a:t>
            </a:r>
          </a:p>
        </p:txBody>
      </p:sp>
    </p:spTree>
    <p:extLst>
      <p:ext uri="{BB962C8B-B14F-4D97-AF65-F5344CB8AC3E}">
        <p14:creationId xmlns:p14="http://schemas.microsoft.com/office/powerpoint/2010/main" val="405995717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82" y="308465"/>
            <a:ext cx="7139272" cy="529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61296" y="5825765"/>
            <a:ext cx="4726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/>
              <a:t>«Юдифь и </a:t>
            </a:r>
            <a:r>
              <a:rPr lang="ru-RU" altLang="ru-RU" dirty="0" err="1"/>
              <a:t>Олоферн</a:t>
            </a:r>
            <a:r>
              <a:rPr lang="ru-RU" altLang="ru-RU" dirty="0"/>
              <a:t>», 1599г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843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502" y="115888"/>
            <a:ext cx="4430490" cy="588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289304" y="1082533"/>
            <a:ext cx="4010660" cy="424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>
                <a:solidFill>
                  <a:schemeClr val="tx1"/>
                </a:solidFill>
              </a:rPr>
              <a:t>Один из самых значительных и талантливых художников в истории искусства, основоположник реалистического направления. </a:t>
            </a:r>
          </a:p>
          <a:p>
            <a:pPr algn="ct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ru-RU" altLang="ru-RU" dirty="0" smtClean="0">
                <a:solidFill>
                  <a:schemeClr val="tx1"/>
                </a:solidFill>
              </a:rPr>
              <a:t>Не </a:t>
            </a:r>
            <a:r>
              <a:rPr lang="ru-RU" altLang="ru-RU" dirty="0">
                <a:solidFill>
                  <a:schemeClr val="tx1"/>
                </a:solidFill>
              </a:rPr>
              <a:t>обнаружено ни одного рисунка или эскиза, художник свои сложные композиции сразу реализовывал на холсте.</a:t>
            </a:r>
          </a:p>
          <a:p>
            <a:pPr algn="ct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ru-RU" altLang="ru-RU" dirty="0">
                <a:solidFill>
                  <a:schemeClr val="tx1"/>
                </a:solidFill>
              </a:rPr>
              <a:t> Внёс в изобразительное искусство чувство материальности, эмоционального напряжения, выраженное через контрасты света и тени</a:t>
            </a:r>
            <a:r>
              <a:rPr lang="ru-RU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5299964" y="6080252"/>
            <a:ext cx="51943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700" dirty="0">
                <a:solidFill>
                  <a:srgbClr val="000000"/>
                </a:solidFill>
              </a:rPr>
              <a:t>«Портрет Караваджо»</a:t>
            </a:r>
          </a:p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sz="1700" dirty="0">
                <a:solidFill>
                  <a:srgbClr val="000000"/>
                </a:solidFill>
              </a:rPr>
              <a:t> работа </a:t>
            </a:r>
            <a:r>
              <a:rPr lang="ru-RU" altLang="ru-RU" sz="1700" dirty="0" err="1">
                <a:solidFill>
                  <a:srgbClr val="000000"/>
                </a:solidFill>
              </a:rPr>
              <a:t>Оттавио</a:t>
            </a:r>
            <a:r>
              <a:rPr lang="ru-RU" altLang="ru-RU" sz="1700" dirty="0">
                <a:solidFill>
                  <a:srgbClr val="000000"/>
                </a:solidFill>
              </a:rPr>
              <a:t> </a:t>
            </a:r>
            <a:r>
              <a:rPr lang="ru-RU" altLang="ru-RU" sz="1700" dirty="0" err="1">
                <a:solidFill>
                  <a:srgbClr val="000000"/>
                </a:solidFill>
              </a:rPr>
              <a:t>Леони</a:t>
            </a:r>
            <a:r>
              <a:rPr lang="ru-RU" altLang="ru-RU" sz="1700" dirty="0">
                <a:solidFill>
                  <a:srgbClr val="000000"/>
                </a:solidFill>
              </a:rPr>
              <a:t>, 1621г. </a:t>
            </a:r>
          </a:p>
        </p:txBody>
      </p:sp>
    </p:spTree>
    <p:extLst>
      <p:ext uri="{BB962C8B-B14F-4D97-AF65-F5344CB8AC3E}">
        <p14:creationId xmlns:p14="http://schemas.microsoft.com/office/powerpoint/2010/main" val="167521848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4167189" y="6130926"/>
            <a:ext cx="4424907" cy="398655"/>
          </a:xfrm>
          <a:prstGeom prst="rect">
            <a:avLst/>
          </a:prstGeom>
          <a:solidFill>
            <a:srgbClr val="FCD5B5"/>
          </a:solidFill>
          <a:ln w="28440">
            <a:solidFill>
              <a:srgbClr val="FAC0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Призвание апостола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Матфея (1599-1600)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9" y="183423"/>
            <a:ext cx="6158673" cy="5803041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700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7841974" y="2276476"/>
            <a:ext cx="3607904" cy="3696941"/>
          </a:xfrm>
        </p:spPr>
        <p:txBody>
          <a:bodyPr vert="horz" lIns="90000" tIns="46800" rIns="90000" bIns="46800" rtlCol="0">
            <a:normAutofit/>
          </a:bodyPr>
          <a:lstStyle/>
          <a:p>
            <a:pPr indent="-341313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altLang="ru-RU" sz="1800" dirty="0" smtClean="0">
                <a:latin typeface="Times New Roman" panose="02020603050405020304" pitchFamily="18" charset="0"/>
              </a:rPr>
              <a:t>	его </a:t>
            </a:r>
            <a:r>
              <a:rPr lang="ru-RU" altLang="ru-RU" sz="1800" dirty="0">
                <a:latin typeface="Times New Roman" panose="02020603050405020304" pitchFamily="18" charset="0"/>
              </a:rPr>
              <a:t>реальность и одновременно ирреальность, выхватывая из темноты лишь часть профиля Иисуса, тонкую кисть его протянутой руки, жёлтый плащ св. Петра, в то время как фигуры их смутно проступают из тени.</a:t>
            </a:r>
          </a:p>
          <a:p>
            <a:pPr indent="-341313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altLang="ru-RU" sz="1800" dirty="0">
                <a:latin typeface="Times New Roman" panose="02020603050405020304" pitchFamily="18" charset="0"/>
              </a:rPr>
              <a:t> </a:t>
            </a:r>
            <a:r>
              <a:rPr lang="ru-RU" altLang="ru-RU" sz="1800" dirty="0" smtClean="0">
                <a:latin typeface="Times New Roman" panose="02020603050405020304" pitchFamily="18" charset="0"/>
              </a:rPr>
              <a:t>		Христос </a:t>
            </a:r>
            <a:r>
              <a:rPr lang="ru-RU" altLang="ru-RU" sz="1800" dirty="0">
                <a:latin typeface="Times New Roman" panose="02020603050405020304" pitchFamily="18" charset="0"/>
              </a:rPr>
              <a:t>призывает Левия жестом очень похожим на … (вспомните произведение!).</a:t>
            </a:r>
          </a:p>
        </p:txBody>
      </p:sp>
      <p:sp>
        <p:nvSpPr>
          <p:cNvPr id="51203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04" name="AutoShape 3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276475"/>
            <a:ext cx="6048375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6" name="Rectangle 5"/>
          <p:cNvSpPr>
            <a:spLocks noChangeArrowheads="1"/>
          </p:cNvSpPr>
          <p:nvPr/>
        </p:nvSpPr>
        <p:spPr bwMode="auto">
          <a:xfrm>
            <a:off x="775253" y="179387"/>
            <a:ext cx="9481655" cy="178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</a:rPr>
              <a:t>«Призвание апостола Матфея»</a:t>
            </a:r>
            <a:r>
              <a:rPr lang="ru-RU" altLang="ru-RU" dirty="0">
                <a:latin typeface="Times New Roman" panose="02020603050405020304" pitchFamily="18" charset="0"/>
              </a:rPr>
              <a:t> (1600). Изображает сцену с участием мытаря Левия, старика и трёх охранников, продемонстрировав своё искусство в применении </a:t>
            </a:r>
            <a:r>
              <a:rPr lang="ru-RU" altLang="ru-RU" dirty="0" err="1">
                <a:latin typeface="Times New Roman" panose="02020603050405020304" pitchFamily="18" charset="0"/>
              </a:rPr>
              <a:t>кьяроскуро</a:t>
            </a:r>
            <a:r>
              <a:rPr lang="ru-RU" altLang="ru-RU" dirty="0">
                <a:latin typeface="Times New Roman" panose="02020603050405020304" pitchFamily="18" charset="0"/>
              </a:rPr>
              <a:t>.  Выстроил эмоционально сильную драматургию великого события — вторжения света Истины в самые низы жизни. «Погребной свет», проникающий в тёмное помещение вслед за вошедшими туда Христом и св. Петром высвечивает фигуры собравшихся вокруг стола людей и одновременно подчеркивает чудесный характер явления Христа и </a:t>
            </a:r>
            <a:r>
              <a:rPr lang="ru-RU" altLang="ru-RU" dirty="0" smtClean="0">
                <a:latin typeface="Times New Roman" panose="02020603050405020304" pitchFamily="18" charset="0"/>
              </a:rPr>
              <a:t>св. Петра,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8011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5951538" y="549275"/>
            <a:ext cx="4246562" cy="566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	Цикл из трех картин, посвященных жизни апостола Матфея («Апостол Матфей и ангел», «Призвание апостола Матфея», «Мученичество апостола Матфея) становится поворотным в творчестве художника. </a:t>
            </a: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Здесь во всей полноте проявляется сила его реалистического видения.</a:t>
            </a: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 В этих картинах Караваджо по-новому активизирует роль света в живописном пространстве и пластическую моделировку персонажей.</a:t>
            </a:r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1286843" y="6105734"/>
            <a:ext cx="3445472" cy="398655"/>
          </a:xfrm>
          <a:prstGeom prst="rect">
            <a:avLst/>
          </a:prstGeom>
          <a:solidFill>
            <a:srgbClr val="FCD5B5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Апостол Матфей и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ангел (1602)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4" y="139613"/>
            <a:ext cx="3707295" cy="579393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387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3949700" y="6248401"/>
            <a:ext cx="4793598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Мученичество апостола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Матфея (1599-1600)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4" y="692151"/>
            <a:ext cx="5984875" cy="525621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133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885951" y="177800"/>
            <a:ext cx="3941763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100000"/>
              <a:defRPr/>
            </a:pPr>
            <a:r>
              <a:rPr lang="en-US" altLang="ru-RU" sz="2200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	</a:t>
            </a:r>
            <a:r>
              <a:rPr lang="ru-RU" altLang="ru-RU" sz="2200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Параллельно 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Караваджо создает свои знаменитые алтарные картины для церкви Санта Мария </a:t>
            </a:r>
            <a:r>
              <a:rPr lang="ru-RU" altLang="ru-RU" sz="22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дель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2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Пополо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 в Риме – «Распятие св. Петра» и «Обращение </a:t>
            </a:r>
            <a:r>
              <a:rPr lang="ru-RU" altLang="ru-RU" sz="22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Савла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».</a:t>
            </a:r>
          </a:p>
          <a:p>
            <a:pPr marL="342900" indent="-341313" algn="just">
              <a:lnSpc>
                <a:spcPct val="90000"/>
              </a:lnSpc>
              <a:spcAft>
                <a:spcPts val="1425"/>
              </a:spcAft>
              <a:buClr>
                <a:srgbClr val="000000"/>
              </a:buClr>
              <a:buSzPct val="100000"/>
              <a:defRPr/>
            </a:pPr>
            <a:r>
              <a:rPr lang="ru-RU" altLang="ru-RU" sz="2200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		Караваджо 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выстраивает эмоционально сильную драматургию, не чуждаясь </a:t>
            </a:r>
            <a:r>
              <a:rPr lang="ru-RU" altLang="ru-RU" sz="2200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нарочито натуралистических 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эффектов, особенно в сценах насилия и жестокости. </a:t>
            </a:r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6745288" y="6143626"/>
            <a:ext cx="3968051" cy="398655"/>
          </a:xfrm>
          <a:prstGeom prst="rect">
            <a:avLst/>
          </a:prstGeom>
          <a:solidFill>
            <a:srgbClr val="FCD5B5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Распятие святого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Петра</a:t>
            </a:r>
            <a:r>
              <a:rPr lang="en-US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(1600-1601)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74626"/>
            <a:ext cx="3998912" cy="570706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88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/>
          </p:cNvSpPr>
          <p:nvPr/>
        </p:nvSpPr>
        <p:spPr bwMode="auto">
          <a:xfrm>
            <a:off x="2241551" y="6267451"/>
            <a:ext cx="2762593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Обращение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Савла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(1602)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5924551" y="766764"/>
            <a:ext cx="4335463" cy="347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Острый драматический эффект в «Обращении Савла» достигается с помощью резких светотеневых контрастов. </a:t>
            </a:r>
          </a:p>
          <a:p>
            <a:pPr algn="just" eaLnBrk="1" hangingPunct="1">
              <a:lnSpc>
                <a:spcPct val="100000"/>
              </a:lnSpc>
            </a:pPr>
            <a:endParaRPr lang="ru-RU" altLang="ru-RU" sz="22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</a:pP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Необычный ракурс максимально приближает действие к зрителю и вызывает ощущение непосредственно развивающегося на его глазах события.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295276"/>
            <a:ext cx="4094162" cy="572611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4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1202635" y="260350"/>
            <a:ext cx="9190728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80000"/>
              </a:lnSpc>
              <a:spcBef>
                <a:spcPts val="500"/>
              </a:spcBef>
              <a:buClrTx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ru-RU" altLang="ru-RU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Картины </a:t>
            </a:r>
            <a:r>
              <a:rPr lang="ru-RU" altLang="ru-RU" sz="2000" dirty="0">
                <a:latin typeface="Times New Roman" panose="02020603050405020304" pitchFamily="18" charset="0"/>
              </a:rPr>
              <a:t>Караваджо</a:t>
            </a:r>
            <a:r>
              <a:rPr lang="ru-RU" altLang="ru-RU" sz="2000" b="1" dirty="0">
                <a:latin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</a:rPr>
              <a:t>отличают лаконизм и простота композиции. Живописная манера Караваджо основана на мощных контрастах света и тени, выразительной простоте жестов, насыщенности колорита, которые создают эмоциональное напряжение и драматический эффект. Героями его картин выступал простой народ, изгои общества, бедняки. За это художник постоянно подвергался </a:t>
            </a:r>
            <a:r>
              <a:rPr lang="ru-RU" altLang="ru-RU" sz="2000" dirty="0" smtClean="0">
                <a:latin typeface="Times New Roman" panose="02020603050405020304" pitchFamily="18" charset="0"/>
              </a:rPr>
              <a:t>критике.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60575"/>
            <a:ext cx="6181725" cy="44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186114"/>
            <a:ext cx="2709862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7824788" y="6132513"/>
            <a:ext cx="284321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396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/>
              <a:t>«Ужин в </a:t>
            </a:r>
            <a:r>
              <a:rPr lang="ru-RU" altLang="ru-RU" b="1" dirty="0" err="1"/>
              <a:t>Эммаусе</a:t>
            </a:r>
            <a:r>
              <a:rPr lang="ru-RU" altLang="ru-RU" b="1" dirty="0"/>
              <a:t>»</a:t>
            </a:r>
            <a:r>
              <a:rPr lang="ru-RU" altLang="ru-RU" dirty="0"/>
              <a:t>, 1601г.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4833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6583363" y="841376"/>
            <a:ext cx="3308350" cy="4062413"/>
          </a:xfrm>
          <a:prstGeom prst="rect">
            <a:avLst/>
          </a:prstGeom>
          <a:noFill/>
          <a:ln w="38160">
            <a:solidFill>
              <a:srgbClr val="FAC09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7327900" y="5837239"/>
            <a:ext cx="2736944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Положение во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гроб,</a:t>
            </a:r>
            <a:r>
              <a:rPr lang="en-US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1602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600076"/>
            <a:ext cx="3800475" cy="563721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142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7474226" y="1700215"/>
            <a:ext cx="4035287" cy="47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400"/>
              </a:spcBef>
              <a:buClrTx/>
            </a:pPr>
            <a:r>
              <a:rPr lang="ru-RU" altLang="ru-RU" sz="1600" b="1" dirty="0" smtClean="0">
                <a:latin typeface="Calibri" panose="020F0502020204030204" pitchFamily="34" charset="0"/>
              </a:rPr>
              <a:t>		Одна </a:t>
            </a:r>
            <a:r>
              <a:rPr lang="ru-RU" altLang="ru-RU" sz="1600" b="1" dirty="0">
                <a:latin typeface="Calibri" panose="020F0502020204030204" pitchFamily="34" charset="0"/>
              </a:rPr>
              <a:t>рука Иуды несколько укорочена. Это сразу бросается в глаза, поскольку остальные фигуры выполнены с удивительным реализмом. Недостаточное мастерство художника? Искусствоведы полагают, что это сознательный шаг. Так художник хотел выказать моральное уродство человека, поднявшего руку на своего Учителя. Поэтому и называется полотно не «Взятие Христа под стражу», а «Поцелуй Иуды». Картина Караваджо акцентирует внимание именно на теме предательства. Последние дни Иисуса при этом отходят на второй план.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2530476"/>
            <a:ext cx="5738813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2424114" y="2060575"/>
            <a:ext cx="324008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«Поцелуй Иуды», 1602г</a:t>
            </a:r>
            <a:r>
              <a:rPr lang="ru-RU" altLang="ru-RU" dirty="0">
                <a:solidFill>
                  <a:srgbClr val="000000"/>
                </a:solidFill>
              </a:rPr>
              <a:t>.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1282149" y="0"/>
            <a:ext cx="9206466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Новаторство художника проявляется в том, что фигуры людей изображены не в полный рост, а на три четверти. Караваджо остается верен себе в игре со светом. Главное сияние исходит из невидимого зрителю источника, который находится в верхнем левом углу. Но есть и меньший свет – фонарь, который держит молодой человек справа Два источника, перекликаясь между собой в ночной тьме, придают всему действу особый трагизм.</a:t>
            </a:r>
          </a:p>
        </p:txBody>
      </p:sp>
    </p:spTree>
    <p:extLst>
      <p:ext uri="{BB962C8B-B14F-4D97-AF65-F5344CB8AC3E}">
        <p14:creationId xmlns:p14="http://schemas.microsoft.com/office/powerpoint/2010/main" val="102969219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24339" y="1"/>
            <a:ext cx="9743661" cy="1649895"/>
          </a:xfrm>
        </p:spPr>
        <p:txBody>
          <a:bodyPr vert="horz" lIns="91440" tIns="46800" rIns="91440" bIns="46800" rtlCol="0" anchor="ctr">
            <a:noAutofit/>
          </a:bodyPr>
          <a:lstStyle/>
          <a:p>
            <a:pPr marL="215900" indent="-21590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1600" dirty="0"/>
              <a:t> </a:t>
            </a:r>
            <a:r>
              <a:rPr lang="ru-RU" altLang="ru-RU" sz="1600" dirty="0" smtClean="0"/>
              <a:t>		</a:t>
            </a:r>
            <a:r>
              <a:rPr lang="ru-RU" altLang="ru-RU" sz="1600" i="1" dirty="0" smtClean="0"/>
              <a:t>Святой Иероним</a:t>
            </a:r>
            <a:r>
              <a:rPr lang="ru-RU" altLang="ru-RU" sz="1600" dirty="0" smtClean="0"/>
              <a:t>, один из отцов церкви, переводчик Библии на латинский язык, погружен в чтение божественной Книги, на его челе - печать крайней сосредоточенности, в руке застыло перо. В то же время созданный художником образ напоминает и о жизни героя картины в пустыне, где он молился и каялся в грехах, о чем свидетельствует его одеяние отшельника. 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916114"/>
            <a:ext cx="508635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7104064" y="1844675"/>
            <a:ext cx="3563937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i="1" dirty="0"/>
              <a:t>Череп, один из атрибутов Иеронима</a:t>
            </a:r>
            <a:r>
              <a:rPr lang="ru-RU" altLang="ru-RU" dirty="0"/>
              <a:t>, иллюстрирует латинское изречение «</a:t>
            </a:r>
            <a:r>
              <a:rPr lang="ru-RU" altLang="ru-RU" dirty="0" err="1"/>
              <a:t>memento</a:t>
            </a:r>
            <a:r>
              <a:rPr lang="ru-RU" altLang="ru-RU" dirty="0"/>
              <a:t> </a:t>
            </a:r>
            <a:r>
              <a:rPr lang="ru-RU" altLang="ru-RU" dirty="0" err="1"/>
              <a:t>mori</a:t>
            </a:r>
            <a:r>
              <a:rPr lang="ru-RU" altLang="ru-RU" dirty="0"/>
              <a:t>» - «помни о смерти», но и символизирует победу человеческого духа над бренной плотью. Между этим символом и святым - развернутая Библия как путь, который надо пройти от жизни простого смертного к высотам духа. Вытянутая по горизонтали композиция, столь любимая художником, указывает на это длинное расстояние, но рука с пером сокращает его.</a:t>
            </a: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1919288" y="2060576"/>
            <a:ext cx="29575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b="1">
                <a:solidFill>
                  <a:srgbClr val="FFFFFF"/>
                </a:solidFill>
              </a:rPr>
              <a:t>«Святой Иероним», 1606г.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endParaRPr lang="ru-RU" altLang="ru-RU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0625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667512" y="350839"/>
            <a:ext cx="9794113" cy="183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90000"/>
              </a:lnSpc>
              <a:spcBef>
                <a:spcPts val="500"/>
              </a:spcBef>
              <a:buClrTx/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		Уже </a:t>
            </a:r>
            <a:r>
              <a:rPr lang="ru-RU" altLang="ru-RU" sz="2200" dirty="0">
                <a:latin typeface="Times New Roman" panose="02020603050405020304" pitchFamily="18" charset="0"/>
              </a:rPr>
              <a:t>к концу 1580-х годов жизнь вспыльчивого по характеру </a:t>
            </a:r>
            <a:r>
              <a:rPr lang="ru-RU" altLang="ru-RU" sz="2200" dirty="0" err="1">
                <a:latin typeface="Times New Roman" panose="02020603050405020304" pitchFamily="18" charset="0"/>
              </a:rPr>
              <a:t>Меризи</a:t>
            </a:r>
            <a:r>
              <a:rPr lang="ru-RU" altLang="ru-RU" sz="2200" dirty="0">
                <a:latin typeface="Times New Roman" panose="02020603050405020304" pitchFamily="18" charset="0"/>
              </a:rPr>
              <a:t> омрачается скандалами, драками и тюремными заключениями, которые будут сопровождать его всю жизнь. </a:t>
            </a:r>
            <a:endParaRPr lang="ru-RU" altLang="ru-RU" sz="2200" dirty="0" smtClean="0">
              <a:latin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500"/>
              </a:spcBef>
              <a:buClrTx/>
            </a:pPr>
            <a:r>
              <a:rPr lang="ru-RU" altLang="ru-RU" sz="2200" dirty="0" smtClean="0">
                <a:latin typeface="Times New Roman" panose="02020603050405020304" pitchFamily="18" charset="0"/>
              </a:rPr>
              <a:t>		Учился </a:t>
            </a:r>
            <a:r>
              <a:rPr lang="ru-RU" altLang="ru-RU" sz="2200" dirty="0">
                <a:latin typeface="Times New Roman" panose="02020603050405020304" pitchFamily="18" charset="0"/>
              </a:rPr>
              <a:t>в Милане. В начале 1590-х переехал в Рим, </a:t>
            </a:r>
            <a:r>
              <a:rPr lang="ru-RU" altLang="ru-RU" sz="2200" dirty="0" smtClean="0">
                <a:latin typeface="Times New Roman" panose="02020603050405020304" pitchFamily="18" charset="0"/>
              </a:rPr>
              <a:t>где не сразу, но </a:t>
            </a:r>
            <a:r>
              <a:rPr lang="ru-RU" altLang="ru-RU" sz="2200" dirty="0">
                <a:latin typeface="Times New Roman" panose="02020603050405020304" pitchFamily="18" charset="0"/>
              </a:rPr>
              <a:t>устроился в мастерскую </a:t>
            </a:r>
            <a:r>
              <a:rPr lang="ru-RU" altLang="ru-RU" sz="2200" dirty="0" err="1">
                <a:latin typeface="Times New Roman" panose="02020603050405020304" pitchFamily="18" charset="0"/>
              </a:rPr>
              <a:t>Чезаре</a:t>
            </a:r>
            <a:r>
              <a:rPr lang="ru-RU" altLang="ru-RU" sz="2200" dirty="0">
                <a:latin typeface="Times New Roman" panose="02020603050405020304" pitchFamily="18" charset="0"/>
              </a:rPr>
              <a:t> </a:t>
            </a:r>
            <a:r>
              <a:rPr lang="ru-RU" altLang="ru-RU" sz="2200" dirty="0" err="1">
                <a:latin typeface="Times New Roman" panose="02020603050405020304" pitchFamily="18" charset="0"/>
              </a:rPr>
              <a:t>дАрпино</a:t>
            </a:r>
            <a:r>
              <a:rPr lang="ru-RU" altLang="ru-RU" sz="2200" dirty="0">
                <a:latin typeface="Times New Roman" panose="02020603050405020304" pitchFamily="18" charset="0"/>
              </a:rPr>
              <a:t>. Первые работы художника, написанные в Милане жанровые сцены и портреты, до наших дней не дошли.</a:t>
            </a:r>
          </a:p>
          <a:p>
            <a:pPr algn="just">
              <a:lnSpc>
                <a:spcPct val="90000"/>
              </a:lnSpc>
              <a:spcBef>
                <a:spcPts val="500"/>
              </a:spcBef>
              <a:buClrTx/>
            </a:pPr>
            <a:endParaRPr lang="ru-RU" altLang="ru-RU" sz="2200" dirty="0">
              <a:latin typeface="Times New Roman" panose="02020603050405020304" pitchFamily="18" charset="0"/>
            </a:endParaRPr>
          </a:p>
        </p:txBody>
      </p:sp>
      <p:sp>
        <p:nvSpPr>
          <p:cNvPr id="10243" name="AutoShape 2"/>
          <p:cNvSpPr>
            <a:spLocks noChangeAspect="1" noChangeArrowheads="1"/>
          </p:cNvSpPr>
          <p:nvPr/>
        </p:nvSpPr>
        <p:spPr bwMode="auto">
          <a:xfrm>
            <a:off x="1687513" y="460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57" y="2276856"/>
            <a:ext cx="3814770" cy="458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687513" y="3789364"/>
            <a:ext cx="4984750" cy="65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Первая дошедшая до нас картина — </a:t>
            </a:r>
            <a:r>
              <a:rPr lang="ru-RU" altLang="ru-RU" b="1" dirty="0"/>
              <a:t>«Мальчик, чистящий фрукт» (1593). </a:t>
            </a:r>
          </a:p>
        </p:txBody>
      </p:sp>
    </p:spTree>
    <p:extLst>
      <p:ext uri="{BB962C8B-B14F-4D97-AF65-F5344CB8AC3E}">
        <p14:creationId xmlns:p14="http://schemas.microsoft.com/office/powerpoint/2010/main" val="243775516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6" y="0"/>
            <a:ext cx="524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951039" y="5672138"/>
            <a:ext cx="33480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ru-RU" altLang="ru-RU" sz="2000">
                <a:solidFill>
                  <a:srgbClr val="FFFFFF"/>
                </a:solidFill>
                <a:latin typeface="Calibri" panose="020F0502020204030204" pitchFamily="34" charset="0"/>
              </a:rPr>
              <a:t>«Святой Иоанн Креститель», 1600г.</a:t>
            </a:r>
            <a:r>
              <a:rPr lang="ru-RU" altLang="ru-RU" sz="2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ru-RU" altLang="ru-RU" sz="2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endParaRPr lang="ru-RU" altLang="ru-RU" sz="2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248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5951538" y="188913"/>
            <a:ext cx="4716462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215900" indent="-2159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SzPct val="45000"/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«Амур-победитель»</a:t>
            </a:r>
            <a:r>
              <a:rPr lang="ru-RU" altLang="ru-RU" sz="2000" dirty="0">
                <a:latin typeface="Calibri" panose="020F0502020204030204" pitchFamily="34" charset="0"/>
              </a:rPr>
              <a:t>, 1601-1602г.г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18065" b="47238"/>
          <a:stretch>
            <a:fillRect/>
          </a:stretch>
        </p:blipFill>
        <p:spPr bwMode="auto">
          <a:xfrm>
            <a:off x="4079875" y="655639"/>
            <a:ext cx="6300788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13" r="18065" b="47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1351722" y="732447"/>
            <a:ext cx="2544417" cy="535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Обычно Купидона изображали мальчиком почти совершенной красоты. Но у Караваджо резко индивидуален — очарователен, но не красив, неровные зубы проглядывают сквозь хитрую ухмылку — весь вид его больше напоминает уличного хулигана, чем божество. </a:t>
            </a:r>
          </a:p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Зритель видит позирующего мальчика с пучком стрел, веселящегося над своими бутафорскими крыльями. </a:t>
            </a:r>
          </a:p>
        </p:txBody>
      </p:sp>
    </p:spTree>
    <p:extLst>
      <p:ext uri="{BB962C8B-B14F-4D97-AF65-F5344CB8AC3E}">
        <p14:creationId xmlns:p14="http://schemas.microsoft.com/office/powerpoint/2010/main" val="10495356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ChangeArrowheads="1"/>
          </p:cNvSpPr>
          <p:nvPr/>
        </p:nvSpPr>
        <p:spPr bwMode="auto">
          <a:xfrm>
            <a:off x="516835" y="908871"/>
            <a:ext cx="5577579" cy="449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marL="215900" indent="-2159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buSzPct val="45000"/>
              <a:buFont typeface="Wingdings" panose="05000000000000000000" pitchFamily="2" charset="2"/>
              <a:buNone/>
            </a:pPr>
            <a:r>
              <a:rPr lang="ru-RU" altLang="ru-RU" sz="2000" dirty="0"/>
              <a:t> </a:t>
            </a:r>
            <a:r>
              <a:rPr lang="ru-RU" altLang="ru-RU" sz="1900" dirty="0"/>
              <a:t>Караваджо внес весомый вклад в развитие искусства эпохи Возрождения. Живопись Караваджо в свое время вызвало немало упреков со стороны современников. Так, художника обвиняли в том, что он не придерживается традиционных канонов академизма, не выдерживал принятых принципов написания полотен. Однажды  отказались принять на работу в церкви из-за картины «Успение Богоматери»(Смерть Марии)- апостол и Мария были изображены как простые люди, некогда торжественный момент превращен в трагедию. С другой стороны, он явился родоначальником собственного направления в живописи.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69850"/>
            <a:ext cx="4438650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1919289" y="6307138"/>
            <a:ext cx="4156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«Успение Богоматери», 1605-1606г.г</a:t>
            </a:r>
            <a:r>
              <a:rPr lang="ru-RU" altLang="ru-RU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282853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70" y="2119038"/>
            <a:ext cx="6588125" cy="457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8112125" y="5131208"/>
            <a:ext cx="280828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215900" indent="-2159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SzPct val="45000"/>
              <a:buFont typeface="Wingdings" panose="05000000000000000000" pitchFamily="2" charset="2"/>
              <a:buNone/>
            </a:pPr>
            <a:r>
              <a:rPr lang="ru-RU" altLang="ru-RU" dirty="0"/>
              <a:t>«Усекновение головы Иоанна Предтечи»,   1608г.</a:t>
            </a:r>
          </a:p>
          <a:p>
            <a:pPr eaLnBrk="1" hangingPunct="1">
              <a:lnSpc>
                <a:spcPct val="100000"/>
              </a:lnSpc>
              <a:buSzPct val="45000"/>
              <a:buFont typeface="Wingdings" panose="05000000000000000000" pitchFamily="2" charset="2"/>
              <a:buNone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576470" y="-49089"/>
            <a:ext cx="9859617" cy="20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В 1608 года Караваджо становится кавалером мальтийского ордена без права ношения мальтийского креста, так как он не был дворянином.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По заказу магистра Караваджо написал «Усекновение главы Иоанна Крестителя» — единственная картина, подписанная художником, причём подписана она F (</a:t>
            </a:r>
            <a:r>
              <a:rPr lang="ru-RU" altLang="ru-RU" dirty="0" err="1"/>
              <a:t>fra</a:t>
            </a:r>
            <a:r>
              <a:rPr lang="ru-RU" altLang="ru-RU" dirty="0"/>
              <a:t> – брат), что свидетельствовало о его принадлежности братству Мальтийского ордена. Однако очередной инцидент привёл Караваджо в мальтийскую тюрьму, он был посажен в каменный мешок. Каким-то образом он сумел оттуда сбежать. </a:t>
            </a:r>
          </a:p>
        </p:txBody>
      </p:sp>
    </p:spTree>
    <p:extLst>
      <p:ext uri="{BB962C8B-B14F-4D97-AF65-F5344CB8AC3E}">
        <p14:creationId xmlns:p14="http://schemas.microsoft.com/office/powerpoint/2010/main" val="355961959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584326" y="188914"/>
            <a:ext cx="3863975" cy="5832475"/>
          </a:xfrm>
        </p:spPr>
        <p:txBody>
          <a:bodyPr vert="horz" lIns="90000" tIns="46800" rIns="90000" bIns="46800" rtlCol="0">
            <a:normAutofit lnSpcReduction="10000"/>
          </a:bodyPr>
          <a:lstStyle/>
          <a:p>
            <a:pPr indent="-341313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altLang="ru-RU" sz="1800"/>
              <a:t>     Преданность Караваджо реализму иногда заходила очень далеко. Таким крайним случаем является история создания полотна «Воскрешение Лазаря». Ссылаясь на свидетельства очевидцев, рассказывают, как в отведённое под мастерскую просторное помещение при госпитале братства крестоносцев художник приказал принести выкопанное из могилы тело недавно убитого молодого человека и раздеть его, чтобы добиться большей достоверности при написании Лазаря. Двое нанятых натурщиков наотрез отказались позировать, держа в руках уже начавший разлагаться труп. Тогда, разозлившись, Караваджо выхватил кинжал и принудил их силой подчиниться его воле.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88914"/>
            <a:ext cx="4897438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2631481" y="6213863"/>
            <a:ext cx="271899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ClrTx/>
              <a:buFontTx/>
              <a:buNone/>
            </a:pPr>
            <a:r>
              <a:rPr lang="ru-RU" altLang="ru-RU">
                <a:solidFill>
                  <a:srgbClr val="000000"/>
                </a:solidFill>
              </a:rPr>
              <a:t>«Воскрешение Лазаря»</a:t>
            </a: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r>
              <a:rPr lang="ru-RU" altLang="ru-RU">
                <a:solidFill>
                  <a:srgbClr val="000000"/>
                </a:solidFill>
              </a:rPr>
              <a:t>            1608-1609г.</a:t>
            </a:r>
          </a:p>
        </p:txBody>
      </p:sp>
    </p:spTree>
    <p:extLst>
      <p:ext uri="{BB962C8B-B14F-4D97-AF65-F5344CB8AC3E}">
        <p14:creationId xmlns:p14="http://schemas.microsoft.com/office/powerpoint/2010/main" val="67150116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ChangeArrowheads="1"/>
          </p:cNvSpPr>
          <p:nvPr/>
        </p:nvSpPr>
        <p:spPr bwMode="auto">
          <a:xfrm>
            <a:off x="1093304" y="1846253"/>
            <a:ext cx="3528392" cy="20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На картине «Давид с головой Голиафа» (1607-1610) в образе Голиафа художник изобразил себя. Такую символичную картину он возил с собой в изгнании и постоянно подправлял. 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02" y="79513"/>
            <a:ext cx="5374579" cy="665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95365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298174" y="467139"/>
            <a:ext cx="4820478" cy="4154557"/>
          </a:xfrm>
        </p:spPr>
        <p:txBody>
          <a:bodyPr vert="horz" lIns="90000" tIns="46800" rIns="90000" bIns="46800" rtlCol="0">
            <a:normAutofit/>
          </a:bodyPr>
          <a:lstStyle/>
          <a:p>
            <a:pPr indent="-341313">
              <a:spcAft>
                <a:spcPct val="0"/>
              </a:spcAft>
              <a:buClr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ru-RU" altLang="ru-RU" dirty="0"/>
              <a:t>В позднем творчестве Караваджо обращается к теме одиночества человека во враждебном ему мире, его привлекает образ небольшого содружества людей, объединенных родственной близостью и душевным </a:t>
            </a:r>
            <a:r>
              <a:rPr lang="ru-RU" altLang="ru-RU" dirty="0" smtClean="0"/>
              <a:t>теплом.</a:t>
            </a:r>
            <a:endParaRPr lang="ru-RU" altLang="ru-RU" dirty="0"/>
          </a:p>
          <a:p>
            <a:pPr marL="431800" indent="-323850">
              <a:spcBef>
                <a:spcPts val="500"/>
              </a:spcBef>
              <a:spcAft>
                <a:spcPct val="0"/>
              </a:spcAft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lang="ru-RU" altLang="ru-RU" dirty="0"/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56" y="146027"/>
            <a:ext cx="4362865" cy="671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1430406" y="5902119"/>
            <a:ext cx="3975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«Семь деяний милосердия», 1607г.</a:t>
            </a:r>
          </a:p>
        </p:txBody>
      </p:sp>
    </p:spTree>
    <p:extLst>
      <p:ext uri="{BB962C8B-B14F-4D97-AF65-F5344CB8AC3E}">
        <p14:creationId xmlns:p14="http://schemas.microsoft.com/office/powerpoint/2010/main" val="369514734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7956551" y="536714"/>
            <a:ext cx="2524126" cy="599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buSzPct val="100000"/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  </a:t>
            </a:r>
            <a:r>
              <a:rPr lang="ru-RU" altLang="ru-RU" sz="2400" dirty="0">
                <a:solidFill>
                  <a:schemeClr val="tx1"/>
                </a:solidFill>
                <a:latin typeface="Calibri" panose="020F0502020204030204" pitchFamily="34" charset="0"/>
              </a:rPr>
              <a:t>Новаторское искусство Караваджо оказало огромное влияние на творчество не только многих итальянских, но и ведущих западноевропейских мастеров 17 века -</a:t>
            </a:r>
            <a:r>
              <a:rPr lang="ru-RU" altLang="ru-RU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Calibri" panose="020F0502020204030204" pitchFamily="34" charset="0"/>
              </a:rPr>
              <a:t>Рубенса, </a:t>
            </a:r>
            <a:r>
              <a:rPr lang="ru-RU" altLang="ru-R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Йорданса</a:t>
            </a:r>
            <a:r>
              <a:rPr lang="ru-RU" altLang="ru-RU" sz="2400" dirty="0">
                <a:solidFill>
                  <a:schemeClr val="tx1"/>
                </a:solidFill>
                <a:latin typeface="Calibri" panose="020F0502020204030204" pitchFamily="34" charset="0"/>
              </a:rPr>
              <a:t>, Жоржа де </a:t>
            </a:r>
            <a:r>
              <a:rPr lang="ru-RU" altLang="ru-R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Латура</a:t>
            </a:r>
            <a:r>
              <a:rPr lang="ru-RU" altLang="ru-RU" sz="2400" dirty="0">
                <a:solidFill>
                  <a:schemeClr val="tx1"/>
                </a:solidFill>
                <a:latin typeface="Calibri" panose="020F0502020204030204" pitchFamily="34" charset="0"/>
              </a:rPr>
              <a:t>, Веласкеса и Рембрандта.</a:t>
            </a:r>
          </a:p>
        </p:txBody>
      </p:sp>
      <p:sp>
        <p:nvSpPr>
          <p:cNvPr id="73731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20" y="1285082"/>
            <a:ext cx="64325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3" name="AutoShape 4"/>
          <p:cNvSpPr>
            <a:spLocks noChangeAspect="1" noChangeArrowheads="1"/>
          </p:cNvSpPr>
          <p:nvPr/>
        </p:nvSpPr>
        <p:spPr bwMode="auto">
          <a:xfrm>
            <a:off x="2135188" y="314166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3734" name="Rectangle 5"/>
          <p:cNvSpPr>
            <a:spLocks noChangeArrowheads="1"/>
          </p:cNvSpPr>
          <p:nvPr/>
        </p:nvSpPr>
        <p:spPr bwMode="auto">
          <a:xfrm>
            <a:off x="2782889" y="61642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«Юдифь и </a:t>
            </a:r>
            <a:r>
              <a:rPr lang="ru-RU" altLang="ru-RU" dirty="0" err="1"/>
              <a:t>Олоферн</a:t>
            </a:r>
            <a:r>
              <a:rPr lang="ru-RU" altLang="ru-RU" dirty="0"/>
              <a:t>», 1599г</a:t>
            </a:r>
            <a:r>
              <a:rPr lang="ru-RU" altLang="ru-RU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3735" name="Rectangle 6"/>
          <p:cNvSpPr>
            <a:spLocks noChangeArrowheads="1"/>
          </p:cNvSpPr>
          <p:nvPr/>
        </p:nvSpPr>
        <p:spPr bwMode="auto">
          <a:xfrm>
            <a:off x="1992314" y="260351"/>
            <a:ext cx="54260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ru-RU" altLang="ru-RU" dirty="0"/>
              <a:t>31 июля 1610г. в Риме был обнародован папский указ о помиловании Караваджо и опубликовано сообщение о его смерти. </a:t>
            </a:r>
          </a:p>
        </p:txBody>
      </p:sp>
    </p:spTree>
    <p:extLst>
      <p:ext uri="{BB962C8B-B14F-4D97-AF65-F5344CB8AC3E}">
        <p14:creationId xmlns:p14="http://schemas.microsoft.com/office/powerpoint/2010/main" val="397074039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1"/>
          <p:cNvGrpSpPr>
            <a:grpSpLocks/>
          </p:cNvGrpSpPr>
          <p:nvPr/>
        </p:nvGrpSpPr>
        <p:grpSpPr bwMode="auto">
          <a:xfrm>
            <a:off x="334962" y="333375"/>
            <a:ext cx="9253538" cy="6021388"/>
            <a:chOff x="-749" y="210"/>
            <a:chExt cx="5829" cy="3793"/>
          </a:xfrm>
        </p:grpSpPr>
        <p:pic>
          <p:nvPicPr>
            <p:cNvPr id="757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" y="482"/>
              <a:ext cx="4401" cy="3521"/>
            </a:xfrm>
            <a:prstGeom prst="rect">
              <a:avLst/>
            </a:prstGeom>
            <a:noFill/>
            <a:ln w="57240">
              <a:solidFill>
                <a:srgbClr val="FAC0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578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9" y="210"/>
              <a:ext cx="4761" cy="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1726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ChangeArrowheads="1"/>
          </p:cNvSpPr>
          <p:nvPr/>
        </p:nvSpPr>
        <p:spPr bwMode="auto">
          <a:xfrm>
            <a:off x="5027614" y="6165851"/>
            <a:ext cx="1714229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Благовещение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9" y="393700"/>
            <a:ext cx="4010025" cy="5670550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97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ChangeArrowheads="1"/>
          </p:cNvSpPr>
          <p:nvPr/>
        </p:nvSpPr>
        <p:spPr bwMode="auto">
          <a:xfrm>
            <a:off x="1870844" y="6109273"/>
            <a:ext cx="2240014" cy="398655"/>
          </a:xfrm>
          <a:prstGeom prst="rect">
            <a:avLst/>
          </a:prstGeom>
          <a:solidFill>
            <a:srgbClr val="FCD5B5"/>
          </a:solidFill>
          <a:ln w="28440">
            <a:solidFill>
              <a:srgbClr val="FAC0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Больной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Вакх, 1593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9" y="344297"/>
            <a:ext cx="4200525" cy="5494338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4688" y="1143000"/>
            <a:ext cx="4315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ru-RU" sz="3200" dirty="0">
                <a:latin typeface="Arial" panose="020B0604020202020204" pitchFamily="34" charset="0"/>
              </a:rPr>
              <a:t>Одним из первых применил манеру письма </a:t>
            </a:r>
            <a:r>
              <a:rPr lang="ru-RU" sz="3200" b="1" i="1" dirty="0" smtClean="0">
                <a:latin typeface="Arial" panose="020B0604020202020204" pitchFamily="34" charset="0"/>
              </a:rPr>
              <a:t>«</a:t>
            </a:r>
            <a:r>
              <a:rPr lang="ru-RU" sz="3200" b="1" i="1" dirty="0" err="1" smtClean="0">
                <a:latin typeface="Arial" panose="020B0604020202020204" pitchFamily="34" charset="0"/>
              </a:rPr>
              <a:t>кьяроскуро</a:t>
            </a:r>
            <a:r>
              <a:rPr lang="ru-RU" sz="3200" b="1" i="1" dirty="0" smtClean="0">
                <a:latin typeface="Arial" panose="020B0604020202020204" pitchFamily="34" charset="0"/>
              </a:rPr>
              <a:t>»</a:t>
            </a:r>
            <a:r>
              <a:rPr lang="ru-RU" sz="3200" dirty="0">
                <a:latin typeface="Arial" panose="020B0604020202020204" pitchFamily="34" charset="0"/>
              </a:rPr>
              <a:t> — резкое противопоставление света и тени</a:t>
            </a:r>
            <a:r>
              <a:rPr lang="ru-RU" sz="3200">
                <a:latin typeface="Arial" panose="020B0604020202020204" pitchFamily="34" charset="0"/>
              </a:rPr>
              <a:t>, </a:t>
            </a:r>
            <a:r>
              <a:rPr lang="ru-RU" sz="3200" smtClean="0">
                <a:latin typeface="Arial" panose="020B0604020202020204" pitchFamily="34" charset="0"/>
              </a:rPr>
              <a:t>называемое </a:t>
            </a:r>
            <a:r>
              <a:rPr lang="ru-RU" sz="3200" dirty="0">
                <a:latin typeface="Arial" panose="020B0604020202020204" pitchFamily="34" charset="0"/>
              </a:rPr>
              <a:t>также </a:t>
            </a:r>
            <a:r>
              <a:rPr lang="ru-RU" sz="3200" b="1" i="1" dirty="0">
                <a:latin typeface="Arial" panose="020B0604020202020204" pitchFamily="34" charset="0"/>
              </a:rPr>
              <a:t>«</a:t>
            </a:r>
            <a:r>
              <a:rPr lang="ru-RU" sz="3200" b="1" i="1" dirty="0" err="1">
                <a:latin typeface="Arial" panose="020B0604020202020204" pitchFamily="34" charset="0"/>
              </a:rPr>
              <a:t>тенеброcсо</a:t>
            </a:r>
            <a:r>
              <a:rPr lang="ru-RU" sz="3200" b="1" i="1" dirty="0" smtClean="0">
                <a:latin typeface="Arial" panose="020B0604020202020204" pitchFamily="34" charset="0"/>
              </a:rPr>
              <a:t>».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50626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/>
          </p:cNvSpPr>
          <p:nvPr/>
        </p:nvSpPr>
        <p:spPr bwMode="auto">
          <a:xfrm>
            <a:off x="2181225" y="5726114"/>
            <a:ext cx="2930908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AC0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Давид с головой Голиафа</a:t>
            </a:r>
          </a:p>
        </p:txBody>
      </p:sp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7100888" y="5746751"/>
            <a:ext cx="1904986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AC0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Давид и Голиаф</a:t>
            </a:r>
          </a:p>
        </p:txBody>
      </p:sp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9" y="836614"/>
            <a:ext cx="3944937" cy="4751387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9" y="838200"/>
            <a:ext cx="3775075" cy="4668838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613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ChangeArrowheads="1"/>
          </p:cNvSpPr>
          <p:nvPr/>
        </p:nvSpPr>
        <p:spPr bwMode="auto">
          <a:xfrm>
            <a:off x="4935539" y="6069014"/>
            <a:ext cx="1845675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Медуза Горгона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620713"/>
            <a:ext cx="5124450" cy="5251450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857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4902201" y="6149976"/>
            <a:ext cx="2052463" cy="398655"/>
          </a:xfrm>
          <a:prstGeom prst="rect">
            <a:avLst/>
          </a:prstGeom>
          <a:solidFill>
            <a:srgbClr val="FCD5B5"/>
          </a:solidFill>
          <a:ln w="28440">
            <a:solidFill>
              <a:srgbClr val="FAC0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Амур-победитель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4" y="355600"/>
            <a:ext cx="4016375" cy="5545138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575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5449889" y="6234114"/>
            <a:ext cx="1073027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Нарцисс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4" y="587375"/>
            <a:ext cx="4471987" cy="5416550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106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ChangeArrowheads="1"/>
          </p:cNvSpPr>
          <p:nvPr/>
        </p:nvSpPr>
        <p:spPr bwMode="auto">
          <a:xfrm>
            <a:off x="4043364" y="6091239"/>
            <a:ext cx="3065561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Жертвоприношение Исаака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9" y="530226"/>
            <a:ext cx="6905625" cy="542131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956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ChangeArrowheads="1"/>
          </p:cNvSpPr>
          <p:nvPr/>
        </p:nvSpPr>
        <p:spPr bwMode="auto">
          <a:xfrm>
            <a:off x="4922838" y="6237289"/>
            <a:ext cx="1892162" cy="398655"/>
          </a:xfrm>
          <a:prstGeom prst="rect">
            <a:avLst/>
          </a:prstGeom>
          <a:solidFill>
            <a:srgbClr val="FCD5B5"/>
          </a:solidFill>
          <a:ln w="2844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Ужин в Эммаусе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93714"/>
            <a:ext cx="6908800" cy="5570537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508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ChangeArrowheads="1"/>
          </p:cNvSpPr>
          <p:nvPr/>
        </p:nvSpPr>
        <p:spPr bwMode="auto">
          <a:xfrm>
            <a:off x="3929064" y="6049964"/>
            <a:ext cx="3466311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Юдифь, убивающая Олоферна</a:t>
            </a: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9100"/>
            <a:ext cx="7175500" cy="5327650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154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4548188" y="6048376"/>
            <a:ext cx="2483670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Экстаз Св. Франциска</a:t>
            </a: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4814"/>
            <a:ext cx="7620000" cy="5495925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362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941983" y="6072809"/>
            <a:ext cx="5943600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Антонио </a:t>
            </a:r>
            <a:r>
              <a:rPr lang="ru-RU" altLang="ru-RU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Мартелли</a:t>
            </a: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, рыцарь Мальтийского ордена</a:t>
            </a: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33376"/>
            <a:ext cx="4394200" cy="549116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737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/>
          <p:cNvSpPr txBox="1">
            <a:spLocks noChangeArrowheads="1"/>
          </p:cNvSpPr>
          <p:nvPr/>
        </p:nvSpPr>
        <p:spPr bwMode="auto">
          <a:xfrm>
            <a:off x="1949451" y="1628776"/>
            <a:ext cx="8291513" cy="3413125"/>
          </a:xfrm>
          <a:prstGeom prst="rect">
            <a:avLst/>
          </a:prstGeom>
          <a:noFill/>
          <a:ln w="38160">
            <a:solidFill>
              <a:srgbClr val="FAC09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396000" bIns="450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AcademyCTT" charset="0"/>
              </a:rPr>
              <a:t>	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Влияние Караваджо на европейскую живопись столь велико, что в начале XVII века возникает направление </a:t>
            </a:r>
            <a:r>
              <a:rPr lang="ru-RU" altLang="ru-RU" sz="2200" b="1" i="1" dirty="0" err="1">
                <a:solidFill>
                  <a:srgbClr val="00FFFF"/>
                </a:solidFill>
                <a:latin typeface="Times New Roman" panose="02020603050405020304" pitchFamily="18" charset="0"/>
              </a:rPr>
              <a:t>караваджизма</a:t>
            </a: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, развивающегося параллельно с классицизмом и барокко. </a:t>
            </a: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200" dirty="0">
                <a:solidFill>
                  <a:srgbClr val="FFFFFF"/>
                </a:solidFill>
                <a:latin typeface="Times New Roman" panose="02020603050405020304" pitchFamily="18" charset="0"/>
              </a:rPr>
              <a:t>Поразительно новыми и привлекательными для европейских мастеров оказываются </a:t>
            </a:r>
            <a:r>
              <a:rPr lang="ru-RU" altLang="ru-RU" sz="2200" i="1" dirty="0">
                <a:solidFill>
                  <a:srgbClr val="FFFFFF"/>
                </a:solidFill>
                <a:latin typeface="Times New Roman" panose="02020603050405020304" pitchFamily="18" charset="0"/>
              </a:rPr>
              <a:t>сильнейшая драматургия </a:t>
            </a:r>
            <a:r>
              <a:rPr lang="ru-RU" altLang="ru-RU" sz="2200" b="1" i="1" dirty="0">
                <a:solidFill>
                  <a:srgbClr val="FF9999"/>
                </a:solidFill>
                <a:latin typeface="Times New Roman" panose="02020603050405020304" pitchFamily="18" charset="0"/>
              </a:rPr>
              <a:t>светотени,</a:t>
            </a:r>
            <a:r>
              <a:rPr lang="ru-RU" altLang="ru-RU" sz="2200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200" b="1" i="1" dirty="0">
                <a:solidFill>
                  <a:srgbClr val="00FF66"/>
                </a:solidFill>
                <a:latin typeface="Times New Roman" panose="02020603050405020304" pitchFamily="18" charset="0"/>
              </a:rPr>
              <a:t>реализм</a:t>
            </a:r>
            <a:r>
              <a:rPr lang="ru-RU" altLang="ru-RU" sz="2200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образов и мизансцен, словно подсмотренных им в народной жизни, независимо от того относятся они к мифологическим или библейским </a:t>
            </a:r>
            <a:r>
              <a:rPr lang="ru-RU" altLang="ru-RU" sz="2200" i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сюжетам</a:t>
            </a:r>
            <a:r>
              <a:rPr lang="en-US" altLang="ru-RU" sz="2200" i="1" dirty="0">
                <a:solidFill>
                  <a:srgbClr val="FFFFFF"/>
                </a:solidFill>
                <a:latin typeface="Times New Roman" panose="02020603050405020304" pitchFamily="18" charset="0"/>
              </a:rPr>
              <a:t>.</a:t>
            </a:r>
            <a:endParaRPr lang="ru-RU" altLang="ru-RU" sz="2200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723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675986"/>
            <a:ext cx="3843337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1601788" y="188913"/>
            <a:ext cx="3944938" cy="133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Заболев римской лихорадкой, шесть месяцев он находился в госпитале на грани жизни и смерти. Под впечатлением от болезни создаёт картину «Больной Вакх» (1593) — первый свой автопортрет.</a:t>
            </a:r>
          </a:p>
        </p:txBody>
      </p:sp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5591175" y="235557"/>
            <a:ext cx="4865688" cy="67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Работа в мифологическом жанре была отражением размышлений художника о слабости человеческой жизни. В  ней проявился драматизм творчества Караваджо.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Пробыв долгое время в больнице,  покинув палату, еще не окончательно выздоровевшим, живописец  приступил к работе. В тот период он был стеснен в средствах, поэтому пришлось обойтись без натурщика.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Мастер писал автопортрет в образе древнегреческого персонажа Вакха: безжизненный потухший взгляд, бледная желтоватая кожа лица, слабые кисти держат гроздь уже подгнивающего винограда.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Голова у Караваджо обвита вовсе не традиционным для изображения бога венком виноградных листьев, а увядшими листьями дерева неизвестной породы.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Здоровый, красивый, цветущий бог вина у греков становится у итальянца непримечательным, мнимо серьезным, болезненным. Подлинный Вакх, по легенде, носит загар, как все жители божественного Олимпа, а персонаж на холсте вовсе лишен бронзового налета на коже.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Художник будто бы глумится над собственным временным безобразием и бессилием, над земной природой людей, а заодно и над возвышенными идеалами Ренессанса.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endParaRPr lang="ru-RU" alt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347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6" y="404813"/>
            <a:ext cx="4500563" cy="5707062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3941763" y="6197601"/>
            <a:ext cx="3952021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Юноша, укушенный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ящерицей, 1593</a:t>
            </a:r>
            <a:endParaRPr lang="ru-RU" altLang="ru-RU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39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1776413" y="404814"/>
            <a:ext cx="8640762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432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40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Караваджо создавал свои образы, смело обращаясь к натуре, так как считал её единственным источником творчества. </a:t>
            </a: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200">
                <a:solidFill>
                  <a:srgbClr val="FFFFFF"/>
                </a:solidFill>
                <a:latin typeface="Times New Roman" panose="02020603050405020304" pitchFamily="18" charset="0"/>
              </a:rPr>
              <a:t>Интерес к вещественному миру приводит мастера к созданию одного из первых в европейской живописи натюрмортов.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2268538" y="5605464"/>
            <a:ext cx="2316958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AC0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Корзина с фруктами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5729288" y="5605367"/>
            <a:ext cx="4500562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AC0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0" bIns="45000" anchor="ctr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Спокойная жизнь с цветами и фруктами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9" y="2627313"/>
            <a:ext cx="3355975" cy="2660650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2627313"/>
            <a:ext cx="4445000" cy="2673350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43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64" y="137160"/>
            <a:ext cx="8671560" cy="650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61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811338" y="658814"/>
            <a:ext cx="4646612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40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ru-RU" altLang="ru-RU" sz="2400">
                <a:solidFill>
                  <a:srgbClr val="FFFFFF"/>
                </a:solidFill>
                <a:latin typeface="Times New Roman" panose="02020603050405020304" pitchFamily="18" charset="0"/>
              </a:rPr>
              <a:t>Тщательное наблюдение натуры приводит Караваджо к созданию бытовых сцен. </a:t>
            </a: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</a:pPr>
            <a:r>
              <a:rPr lang="ru-RU" altLang="ru-RU" sz="2400">
                <a:solidFill>
                  <a:srgbClr val="FFFFFF"/>
                </a:solidFill>
                <a:latin typeface="Times New Roman" panose="02020603050405020304" pitchFamily="18" charset="0"/>
              </a:rPr>
              <a:t>Темы для картин художник ищет на улицах, в кабачках и притонах.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7834314" y="2813051"/>
            <a:ext cx="1031349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Гадалка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306764" y="6197601"/>
            <a:ext cx="1076233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Шулеры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7550150" y="6197601"/>
            <a:ext cx="1404850" cy="398655"/>
          </a:xfrm>
          <a:prstGeom prst="rect">
            <a:avLst/>
          </a:prstGeom>
          <a:solidFill>
            <a:srgbClr val="FDEADA"/>
          </a:solidFill>
          <a:ln w="28440">
            <a:solidFill>
              <a:srgbClr val="FCD5B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2000" b="1">
                <a:solidFill>
                  <a:srgbClr val="000000"/>
                </a:solidFill>
                <a:latin typeface="Arial Narrow" panose="020B0606020202030204" pitchFamily="34" charset="0"/>
              </a:rPr>
              <a:t>Музыканты</a:t>
            </a:r>
          </a:p>
        </p:txBody>
      </p:sp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6" y="333376"/>
            <a:ext cx="3305175" cy="239236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6" y="3429000"/>
            <a:ext cx="3463925" cy="2654300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1" y="3429001"/>
            <a:ext cx="3719513" cy="2678113"/>
          </a:xfrm>
          <a:prstGeom prst="rect">
            <a:avLst/>
          </a:prstGeom>
          <a:noFill/>
          <a:ln w="38160">
            <a:solidFill>
              <a:srgbClr val="FAC0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3137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842</TotalTime>
  <Words>1558</Words>
  <Application>Microsoft Office PowerPoint</Application>
  <PresentationFormat>Широкоэкранный</PresentationFormat>
  <Paragraphs>196</Paragraphs>
  <Slides>49</Slides>
  <Notes>49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9" baseType="lpstr">
      <vt:lpstr>Microsoft YaHei</vt:lpstr>
      <vt:lpstr>AcademyCTT</vt:lpstr>
      <vt:lpstr>Arial</vt:lpstr>
      <vt:lpstr>Arial Narrow</vt:lpstr>
      <vt:lpstr>Calibri</vt:lpstr>
      <vt:lpstr>Century Gothic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  Святой Иероним, один из отцов церкви, переводчик Библии на латинский язык, погружен в чтение божественной Книги, на его челе - печать крайней сосредоточенности, в руке застыло перо. В то же время созданный художником образ напоминает и о жизни героя картины в пустыне, где он молился и каялся в грехах, о чем свидетельствует его одеяние отшельника.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Ашот Григорян</dc:creator>
  <cp:lastModifiedBy>Ашот Григорян</cp:lastModifiedBy>
  <cp:revision>23</cp:revision>
  <dcterms:created xsi:type="dcterms:W3CDTF">2020-04-23T13:45:41Z</dcterms:created>
  <dcterms:modified xsi:type="dcterms:W3CDTF">2020-04-26T13:17:32Z</dcterms:modified>
</cp:coreProperties>
</file>