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1" r:id="rId4"/>
    <p:sldId id="271" r:id="rId5"/>
    <p:sldId id="270" r:id="rId6"/>
    <p:sldId id="272" r:id="rId7"/>
    <p:sldId id="273" r:id="rId8"/>
    <p:sldId id="274" r:id="rId9"/>
    <p:sldId id="276" r:id="rId10"/>
    <p:sldId id="277" r:id="rId11"/>
    <p:sldId id="278" r:id="rId12"/>
    <p:sldId id="280" r:id="rId13"/>
    <p:sldId id="281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04.04.2020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39952" y="694944"/>
            <a:ext cx="9601200" cy="2359152"/>
          </a:xfrm>
        </p:spPr>
        <p:txBody>
          <a:bodyPr/>
          <a:lstStyle/>
          <a:p>
            <a:r>
              <a:rPr lang="ru-RU" dirty="0" smtClean="0"/>
              <a:t>Скульптура Древней Греции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67968" y="3410712"/>
            <a:ext cx="6466208" cy="17851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8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59368" y="4379976"/>
            <a:ext cx="1234440" cy="3712464"/>
          </a:xfrm>
        </p:spPr>
        <p:txBody>
          <a:bodyPr>
            <a:normAutofit/>
          </a:bodyPr>
          <a:lstStyle/>
          <a:p>
            <a:pPr algn="just"/>
            <a:r>
              <a:rPr lang="ru-RU" sz="5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2734" y="5659900"/>
            <a:ext cx="37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Статуя всадника с Афинского Акрополя (Всадник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Рампина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560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1014984"/>
            <a:ext cx="5449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Столь же высокого уровня достигают и статуи конца периода архаики. К аттической школе относится статуя всадника с Афинского Акрополя (Всадник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Рампина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) около 560 года (Афины, музей Акрополя, подлинник головы всадника в Лувре), производящая впечатление даже в виде нескольких уцелевших фрагментов. Архаическая улыбка на лице всадника создает ощущение радостного, героического духа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Lora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4" name="Picture 8" descr="https://upload.wikimedia.org/wikipedia/commons/thumb/a/a7/Kouros%27_Head_to_horse%2C_Acropolis%27_museum%2C_Athens.jpg/640px-Kouros%27_Head_to_horse%2C_Acropolis%27_museum%2C_Athens.jpg?158599081727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3323"/>
          <a:stretch>
            <a:fillRect/>
          </a:stretch>
        </p:blipFill>
        <p:spPr bwMode="auto">
          <a:xfrm>
            <a:off x="832105" y="579575"/>
            <a:ext cx="3877056" cy="55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88" y="585216"/>
            <a:ext cx="11192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Ранняя классика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начале V века до н. э. в греческой скульптуре одновременно с обобщением образа, его большей ясностью и дальнейшим развитием связи скульптуры с архитектурой возникает особый интерес к максимально правдивой передаче движения. Стремление прямолинейно передать натуру даже порождает угловатость форм, разрушающую гармонию статуй конца архаики. Лишь со временем искусство классики придёт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 новой гармонии и цельности. Это художественное изменение порождает и некоторую перемену в тематике. </a:t>
            </a: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36685" y="685800"/>
            <a:ext cx="4627257" cy="4507992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Жанровые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мотивы, такие как «Мальчик, вынимающий занозу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продолжают ряд этически значимых образов. Это образ победителя в состязаниях, не прервавшего бег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вопреки произошедшей неприятности.</a:t>
            </a:r>
          </a:p>
          <a:p>
            <a:pPr algn="just">
              <a:spcBef>
                <a:spcPts val="0"/>
              </a:spcBef>
            </a:pP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Новое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, свойственное ранней классике понимание гармонии можно увидеть в бронзовой статуе «Возничий» </a:t>
            </a:r>
            <a:r>
              <a:rPr lang="ru-RU" sz="80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. 470 года (Дельфы, музей), где передача мелких натуралистических деталей (вены, ногти, пушок на висках) не мешает монументальности образа в целом. В фигуре, когда-то входившей в неизвестную скульптурную группу, присутствует сдержанная энергия движения. Складки хитона юноши, похожие на каннелюры колонны, также усиливают монументальность статуи.</a:t>
            </a:r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78" y="5771867"/>
            <a:ext cx="2907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«Мальчик, вынимающий занозу»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 н.э.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5400" y="5771867"/>
            <a:ext cx="294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Возничий»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470 г.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 н.э.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6" name="Picture 6" descr="Мальчик вынимающий занозу» V в. до н.э. Древнегреческая статуя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6004"/>
          <a:stretch>
            <a:fillRect/>
          </a:stretch>
        </p:blipFill>
        <p:spPr bwMode="auto">
          <a:xfrm>
            <a:off x="513286" y="600215"/>
            <a:ext cx="3113087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816" y="600215"/>
            <a:ext cx="3044952" cy="51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4494" y="960974"/>
            <a:ext cx="2237188" cy="43142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Весомый вклад в достижения искусства этого периода (460-450 годы до н.э.) был вложен скульптором Мироном, творения которого знакомы в наши дни по копиям из мрамора, например, статуи победителя в беге Лада и «Дискобол», композиция «Афина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Марсий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 Творчество Мирона оказало существенное влияние на работы скульпторов этапа высокой классики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78" y="5771867"/>
            <a:ext cx="2907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Мирон. «Дискобол»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6937" y="4122795"/>
            <a:ext cx="294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Возничий»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470 г.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 н.э.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Картинки по запросу Дискобол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3472"/>
          <a:stretch>
            <a:fillRect/>
          </a:stretch>
        </p:blipFill>
        <p:spPr bwMode="auto">
          <a:xfrm>
            <a:off x="718478" y="960974"/>
            <a:ext cx="2907895" cy="44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122600" y="5579843"/>
            <a:ext cx="1344603" cy="384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32" name="Picture 8" descr="Мирон. Афина и Марс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37" y="960974"/>
            <a:ext cx="4600532" cy="31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1783080"/>
            <a:ext cx="10917936" cy="4087368"/>
          </a:xfrm>
        </p:spPr>
        <p:txBody>
          <a:bodyPr>
            <a:noAutofit/>
          </a:bodyPr>
          <a:lstStyle/>
          <a:p>
            <a:pPr algn="just"/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</a:rPr>
              <a:t>	Древнегреческая</a:t>
            </a: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</a:rPr>
              <a:t> скульптура — одно из высочайших достижений культуры античности, оставившее неизгладимый след в мировой истории. Зарождение греческой скульптуры можно отнести к эпохе гомеровской Греции (XII—VIII веков до н. э.). Уже в эпоху архаики, в VII—VI столетиях были созданы замечательные статуи и ансамбли. Расцвет и высочайший подъём греческой скульптуры пришёлся на период ранней и высокой классики (V века до н. э). А IV век до н. э., уже период поздней классики — также оставил в истории несколько имён великих скульпторов, у каждого из которых был свой индивидуальный почерк. Скульптура этого периода предвещала те изменения, которые произошли с наступлением нового исторического периода —эллинизма</a:t>
            </a:r>
            <a:r>
              <a:rPr lang="ru-RU" sz="2800" b="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88" y="585217"/>
            <a:ext cx="111831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Архаика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	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начале периода архаики скульптура ещё не занимала столько значительного места, как в классическом греческом искусстве. Ее опережала вазопись, опиравшаяся на уже имеющиеся достижения прошедших веков. Тем не менее, в статуях VII века до н. э. —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и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куросах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— возникает стремление к передаче объема тела, гармоническому равновесию форм, утонченному ритму. Важное место занимает архитектоническая конструкция человеческого тела. Возникающая именно в этот период архаическая улыбка одухотворяет лица статуй, превращая идол в обобщенный образ человека, понимаемого как высшая эстетическая ценность. За редким исключением статуи приобретают соразмерный человеку масштаб. Сразу следует отметить, что до эпохи поздней классики женские изображения будут лишены наготы, в то время как в мужских образах будет воспеваться естественная красота обнаженного человеческого тела.</a:t>
            </a:r>
          </a:p>
        </p:txBody>
      </p:sp>
    </p:spTree>
    <p:extLst>
      <p:ext uri="{BB962C8B-B14F-4D97-AF65-F5344CB8AC3E}">
        <p14:creationId xmlns:p14="http://schemas.microsoft.com/office/powerpoint/2010/main" val="26369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568" y="393192"/>
            <a:ext cx="6199632" cy="72237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Курос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87952" y="1216152"/>
            <a:ext cx="7095744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Курос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(др.-греч.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κυρος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) — тип статуи юноши-атлета, обычно обнажённого, характерный образец древнегреческой пластики периода архаики (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. 650 г. до н.э. — 500 г. до н. э.).</a:t>
            </a:r>
          </a:p>
          <a:p>
            <a:pPr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Куросы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ставились в святилищах и на гробницах; они имели преимущественно мемориальное значение, но могли быть и культовыми образами.</a:t>
            </a:r>
          </a:p>
          <a:p>
            <a:pPr algn="just"/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Куросы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отличаются строгой фронтальностью композиции, суммарностью трактовки форм человеческого тела; лица их оживлены т. н. архаической улыбкой.</a:t>
            </a: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Они изображали молодых людей, стоящих в фронтальной позе, с левой ногой, выдвинутой вперед. Руки тесно прижаты к телу — к бедрам, прямо вытянуты вдоль туловища, и пальцы согнуты (хотя есть и несколько статуй, одна из рук которых согнута в локте, протягивая приношение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Куросы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демонстрируют практически идеальную симметрию во всех анатомических частях тела, сведенных к простым геометрическим формам</a:t>
            </a:r>
            <a:r>
              <a:rPr lang="ru-RU" sz="1900" dirty="0"/>
              <a:t>.</a:t>
            </a:r>
            <a:endParaRPr lang="ru-RU" sz="19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4440" y="5788153"/>
            <a:ext cx="2249424" cy="5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</a:rPr>
              <a:t>Курос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с мыса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</a:rPr>
              <a:t>Сунион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600 г.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н.э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6" name="Picture 8" descr="КУРОС • Большая российская энциклопедия - электронная верс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 bwMode="auto">
          <a:xfrm>
            <a:off x="1308100" y="604838"/>
            <a:ext cx="1764284" cy="50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536" y="414664"/>
            <a:ext cx="7242048" cy="600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Кора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4403" y="538127"/>
            <a:ext cx="1849113" cy="499399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6784" y="1014984"/>
            <a:ext cx="7690104" cy="5303520"/>
          </a:xfrm>
        </p:spPr>
        <p:txBody>
          <a:bodyPr>
            <a:normAutofit/>
          </a:bodyPr>
          <a:lstStyle/>
          <a:p>
            <a:pPr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Ко́ра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(др.-греч.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κόρη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— «девушка», мн. ч.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κορ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αι) — наименование типа древнегреческой скульптуры периода архаики, женский эквивалент куроса (ок. 660 г. до н.э.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. 480 г. до н.э.).</a:t>
            </a: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Кора — это изображение женщины (всегда молодой), в статичной позе, одетой в традиционную греческую одежду, с архаической улыбкой на устах.</a:t>
            </a: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Коры практически всегда изображались стоящими во весь рост, с одной ногой слегка выдвинутой вперед (с сомкнутыми ногами — редко), и с одной рукой, придерживающей одежды таким образом, чтобы не наступить на них в движении. Свободная рука часто держала приношение тому богу или богине, которому они были посвящены. Одеяния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кор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составляли как и ионический хитон, так и более плотный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пеплос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(большинство аттических статуй). Иногда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пеплос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надевался поверх хитона. Скульпторы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создавали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складками тканей ритмические мотивы, показывая, как они драпируются на полностью скрытом человеческим теле, а также создавая орнаментальную канву одежды, которая либо высекалась в мраморе, либо расписывалась поверх него красками.</a:t>
            </a:r>
          </a:p>
          <a:p>
            <a:endParaRPr lang="ru-RU" dirty="0"/>
          </a:p>
        </p:txBody>
      </p:sp>
      <p:pic>
        <p:nvPicPr>
          <p:cNvPr id="1028" name="Picture 4" descr="https://upload.wikimedia.org/wikipedia/commons/thumb/e/e1/ACMA_679_Kore_1.JPG/100px-ACMA_679_Ko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538127"/>
            <a:ext cx="1849112" cy="49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7552" y="5669280"/>
            <a:ext cx="177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«Кора 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пеплосе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530 года до н. э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8224" y="1014984"/>
            <a:ext cx="4761602" cy="435254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К числу хорошо сохранившихся женских фигур относится «Богиня с гранатом» из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Кератеи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580—570 годов (Берлин, Государственные музеи), сохранившая даже первоначальную яркую раскраску,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«Богиня с зайцем» из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Герайона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близ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Тигани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на острове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Самос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. 560 года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(Берлин, Государственные музеи) и др. Нижняя часть последней статуи трактуется уже не как простой столбообразный объем, в ней проявляется естественная пластика тела. Жест поднятой руки разрушает строгую неподвижную симметрию.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1520" y="5568967"/>
            <a:ext cx="2894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«Богиня с гранатом»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Кератеи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580—570 годов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49817" y="615832"/>
            <a:ext cx="1976556" cy="4404224"/>
          </a:xfrm>
        </p:spPr>
      </p:sp>
      <p:pic>
        <p:nvPicPr>
          <p:cNvPr id="3076" name="Picture 4" descr="https://upload.wikimedia.org/wikipedia/commons/thumb/7/7c/Berlin_Goddess_Antikensammlung_Berlin_2.jpg/320px-Berlin_Goddess_Antikensammlung_Berl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" y="446077"/>
            <a:ext cx="2855965" cy="51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огиня с зайцем. Берлин, Государственные музеи, Пергамский музе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69" y="446077"/>
            <a:ext cx="2114686" cy="49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60369" y="5367528"/>
            <a:ext cx="2415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«Богиня с зайцем» из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Герайона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близ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Тигани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 острове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Самос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560 года</a:t>
            </a:r>
          </a:p>
        </p:txBody>
      </p:sp>
    </p:spTree>
    <p:extLst>
      <p:ext uri="{BB962C8B-B14F-4D97-AF65-F5344CB8AC3E}">
        <p14:creationId xmlns:p14="http://schemas.microsoft.com/office/powerpoint/2010/main" val="29259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6431" y="886968"/>
            <a:ext cx="4627257" cy="450799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600" dirty="0">
                <a:solidFill>
                  <a:schemeClr val="accent2">
                    <a:lumMod val="50000"/>
                  </a:schemeClr>
                </a:solidFill>
              </a:rPr>
              <a:t>Ярким примером мужских изображений является скульптурная группа </a:t>
            </a:r>
            <a:r>
              <a:rPr lang="ru-RU" sz="7600" dirty="0" err="1">
                <a:solidFill>
                  <a:schemeClr val="accent2">
                    <a:lumMod val="50000"/>
                  </a:schemeClr>
                </a:solidFill>
              </a:rPr>
              <a:t>Клеобис</a:t>
            </a:r>
            <a:r>
              <a:rPr lang="ru-RU" sz="7600" dirty="0">
                <a:solidFill>
                  <a:schemeClr val="accent2">
                    <a:lumMod val="50000"/>
                  </a:schemeClr>
                </a:solidFill>
              </a:rPr>
              <a:t> и Бетон, созданная на рубеже VII—VI веков </a:t>
            </a:r>
            <a:r>
              <a:rPr lang="ru-RU" sz="7600" dirty="0" err="1">
                <a:solidFill>
                  <a:schemeClr val="accent2">
                    <a:lumMod val="50000"/>
                  </a:schemeClr>
                </a:solidFill>
              </a:rPr>
              <a:t>Полимедом</a:t>
            </a:r>
            <a:r>
              <a:rPr lang="ru-RU" sz="7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600" dirty="0" err="1">
                <a:solidFill>
                  <a:schemeClr val="accent2">
                    <a:lumMod val="50000"/>
                  </a:schemeClr>
                </a:solidFill>
              </a:rPr>
              <a:t>Арогосским</a:t>
            </a:r>
            <a:r>
              <a:rPr lang="ru-RU" sz="7600" dirty="0">
                <a:solidFill>
                  <a:schemeClr val="accent2">
                    <a:lumMod val="50000"/>
                  </a:schemeClr>
                </a:solidFill>
              </a:rPr>
              <a:t>. Хотя само по себе решение группы в виде двух почти одинаковых статуй показывает ещё ограниченность приемов архаики, созданный скульптором образ двух легендарных героев ярко выражает идеал дорического искусства Аттики. Тяжеловесные объемы тел суровы, в них четко выявлены тектонические членения. </a:t>
            </a:r>
            <a:endParaRPr lang="ru-RU" sz="7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7600" dirty="0" smtClean="0">
                <a:solidFill>
                  <a:schemeClr val="accent2">
                    <a:lumMod val="50000"/>
                  </a:schemeClr>
                </a:solidFill>
              </a:rPr>
              <a:t>Напротив, ионийские мастера стремились к стройности фигур, легкости пропорций. В ионических </a:t>
            </a:r>
            <a:r>
              <a:rPr lang="ru-RU" sz="7600" dirty="0" err="1" smtClean="0">
                <a:solidFill>
                  <a:schemeClr val="accent2">
                    <a:lumMod val="50000"/>
                  </a:schemeClr>
                </a:solidFill>
              </a:rPr>
              <a:t>куросах</a:t>
            </a:r>
            <a:r>
              <a:rPr lang="ru-RU" sz="7600" dirty="0" smtClean="0">
                <a:solidFill>
                  <a:schemeClr val="accent2">
                    <a:lumMod val="50000"/>
                  </a:schemeClr>
                </a:solidFill>
              </a:rPr>
              <a:t> есть ясная жизнерадостность. Таковы </a:t>
            </a:r>
            <a:r>
              <a:rPr lang="ru-RU" sz="7600" dirty="0" err="1" smtClean="0">
                <a:solidFill>
                  <a:schemeClr val="accent2">
                    <a:lumMod val="50000"/>
                  </a:schemeClr>
                </a:solidFill>
              </a:rPr>
              <a:t>куросы</a:t>
            </a:r>
            <a:r>
              <a:rPr lang="ru-RU" sz="7600" dirty="0" smtClean="0">
                <a:solidFill>
                  <a:schemeClr val="accent2">
                    <a:lumMod val="50000"/>
                  </a:schemeClr>
                </a:solidFill>
              </a:rPr>
              <a:t> середины VI века с острова Мелос (Афины, Национальный музей) и из </a:t>
            </a:r>
            <a:r>
              <a:rPr lang="ru-RU" sz="7600" dirty="0" err="1" smtClean="0">
                <a:solidFill>
                  <a:schemeClr val="accent2">
                    <a:lumMod val="50000"/>
                  </a:schemeClr>
                </a:solidFill>
              </a:rPr>
              <a:t>Тенеи</a:t>
            </a:r>
            <a:r>
              <a:rPr lang="ru-RU" sz="7600" dirty="0" smtClean="0">
                <a:solidFill>
                  <a:schemeClr val="accent2">
                    <a:lumMod val="50000"/>
                  </a:schemeClr>
                </a:solidFill>
              </a:rPr>
              <a:t> («Аполлон </a:t>
            </a:r>
            <a:r>
              <a:rPr lang="ru-RU" sz="7600" dirty="0" err="1" smtClean="0">
                <a:solidFill>
                  <a:schemeClr val="accent2">
                    <a:lumMod val="50000"/>
                  </a:schemeClr>
                </a:solidFill>
              </a:rPr>
              <a:t>Тенейский</a:t>
            </a:r>
            <a:r>
              <a:rPr lang="ru-RU" sz="7600" dirty="0" smtClean="0">
                <a:solidFill>
                  <a:schemeClr val="accent2">
                    <a:lumMod val="50000"/>
                  </a:schemeClr>
                </a:solidFill>
              </a:rPr>
              <a:t>», Мюнхен, Глиптотека).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78" y="5771867"/>
            <a:ext cx="2907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Клеобис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Битон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Кератеи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580—570 годов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45920" y="886968"/>
            <a:ext cx="1980453" cy="4133088"/>
          </a:xfrm>
        </p:spPr>
      </p:sp>
      <p:pic>
        <p:nvPicPr>
          <p:cNvPr id="4098" name="Picture 2" descr="Скульптуры братьев из Аргоса Клеобиса и Битона Дельфы античный город, Гре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9" y="630936"/>
            <a:ext cx="3395931" cy="50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3/30/Apollo_of_Tenea_Glyptothek_Munich_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21" y="694302"/>
            <a:ext cx="1886535" cy="50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8904" y="5771867"/>
            <a:ext cx="234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АполлонТенейский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560—550 до н.э.</a:t>
            </a:r>
          </a:p>
        </p:txBody>
      </p:sp>
    </p:spTree>
    <p:extLst>
      <p:ext uri="{BB962C8B-B14F-4D97-AF65-F5344CB8AC3E}">
        <p14:creationId xmlns:p14="http://schemas.microsoft.com/office/powerpoint/2010/main" val="39348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59368" y="4379976"/>
            <a:ext cx="1234440" cy="3712464"/>
          </a:xfrm>
        </p:spPr>
        <p:txBody>
          <a:bodyPr>
            <a:normAutofit/>
          </a:bodyPr>
          <a:lstStyle/>
          <a:p>
            <a:pPr algn="just"/>
            <a:r>
              <a:rPr lang="ru-RU" sz="5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78" y="5651432"/>
            <a:ext cx="6880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740662" y="1014984"/>
            <a:ext cx="6691729" cy="4482563"/>
          </a:xfrm>
        </p:spPr>
      </p:sp>
      <p:pic>
        <p:nvPicPr>
          <p:cNvPr id="1028" name="Picture 4" descr="Храм Артемиды на острове Керкире (Корфу). Медуза Горг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8" y="1014983"/>
            <a:ext cx="6730573" cy="44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49577" y="859536"/>
            <a:ext cx="37621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Остров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Керкир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современный Корфу. Храм был построен около 600 г. до н. э. выходцами из Коринфа, основавшими свою колонию на месте более ранней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ионийской.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Замечательной особенностью храма была его фронтонная скульптура, высечен­ная непосредственно на тех же известняко­вых блоках, которые составляли поле и карнизное обрамление фронтонов.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Это один из наиболее ранних примеров фронтонных скульптурных композиций, в дальнейшем украсивших большинство гре­ческих дорических храмов (скульптура датируется 590-585 гг. до н. э). Центральной и самой крупной фигурой является ужасающая в своем грозном величин Гор­гона, с боков от нее расположены кажу­щиеся ничтожными фигурки героев и снова два огромных зверя (львы или пантеры).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220" y="5669102"/>
            <a:ext cx="865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Скульптура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храма Артемиды в 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Керкире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 590 года до н. э.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Керкира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музей.)-</a:t>
            </a:r>
          </a:p>
        </p:txBody>
      </p:sp>
    </p:spTree>
    <p:extLst>
      <p:ext uri="{BB962C8B-B14F-4D97-AF65-F5344CB8AC3E}">
        <p14:creationId xmlns:p14="http://schemas.microsoft.com/office/powerpoint/2010/main" val="11628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0" y="1014984"/>
            <a:ext cx="1627632" cy="40782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59368" y="4379976"/>
            <a:ext cx="1234440" cy="3712464"/>
          </a:xfrm>
        </p:spPr>
        <p:txBody>
          <a:bodyPr>
            <a:normAutofit/>
          </a:bodyPr>
          <a:lstStyle/>
          <a:p>
            <a:pPr algn="just"/>
            <a:r>
              <a:rPr lang="ru-RU" sz="5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636" y="6382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478" y="5610504"/>
            <a:ext cx="6880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0416" y="1014984"/>
            <a:ext cx="3803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Совершенным творением мастеров этого времени является и рельефный фриз сокровищницы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сифнийцев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Дельфах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525 года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(Музей в Дельфах), изображающий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гигантомахию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Непрерывный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ионический фриз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удачно сочетает в себе ощущение бурной борьбы с выверенным ритмом движений рук с копьями и круглых повторяющихся щ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итов.</a:t>
            </a:r>
          </a:p>
        </p:txBody>
      </p:sp>
      <p:pic>
        <p:nvPicPr>
          <p:cNvPr id="2050" name="Picture 2" descr="Фриз в Дельфа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334"/>
          <a:stretch>
            <a:fillRect/>
          </a:stretch>
        </p:blipFill>
        <p:spPr bwMode="auto">
          <a:xfrm>
            <a:off x="812915" y="983666"/>
            <a:ext cx="6691312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50974" y="5610504"/>
            <a:ext cx="574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Фриз в Дельфах</a:t>
            </a:r>
          </a:p>
        </p:txBody>
      </p:sp>
    </p:spTree>
    <p:extLst>
      <p:ext uri="{BB962C8B-B14F-4D97-AF65-F5344CB8AC3E}">
        <p14:creationId xmlns:p14="http://schemas.microsoft.com/office/powerpoint/2010/main" val="4486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743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Lora</vt:lpstr>
      <vt:lpstr>Banded Design Yellow 16x9</vt:lpstr>
      <vt:lpstr>Скульптура Древней Греции</vt:lpstr>
      <vt:lpstr>             Древнегреческая скульптура — одно из высочайших достижений культуры античности, оставившее неизгладимый след в мировой истории. Зарождение греческой скульптуры можно отнести к эпохе гомеровской Греции (XII—VIII веков до н. э.). Уже в эпоху архаики, в VII—VI столетиях были созданы замечательные статуи и ансамбли. Расцвет и высочайший подъём греческой скульптуры пришёлся на период ранней и высокой классики (V века до н. э). А IV век до н. э., уже период поздней классики — также оставил в истории несколько имён великих скульпторов, у каждого из которых был свой индивидуальный почерк. Скульптура этого периода предвещала те изменения, которые произошли с наступлением нового исторического периода —эллинизма.</vt:lpstr>
      <vt:lpstr>Презентация PowerPoint</vt:lpstr>
      <vt:lpstr>Курос</vt:lpstr>
      <vt:lpstr>Кора</vt:lpstr>
      <vt:lpstr>Презентация PowerPoint</vt:lpstr>
      <vt:lpstr>-</vt:lpstr>
      <vt:lpstr> </vt:lpstr>
      <vt:lpstr> </vt:lpstr>
      <vt:lpstr> </vt:lpstr>
      <vt:lpstr>Презентация PowerPoint</vt:lpstr>
      <vt:lpstr>-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2020-04-03T16:32:25Z</dcterms:created>
  <dcterms:modified xsi:type="dcterms:W3CDTF">2020-04-04T11:40:03Z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