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8" r:id="rId5"/>
    <p:sldId id="257" r:id="rId6"/>
    <p:sldId id="261" r:id="rId7"/>
    <p:sldId id="262" r:id="rId8"/>
    <p:sldId id="259" r:id="rId9"/>
    <p:sldId id="260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3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1F3F5E3-CEB6-44DF-B995-2FDFDFE9C11A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F2C8D43-8168-48C8-91A7-63EACBACA74B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5310998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3195258-86C4-401A-8E94-ADE157854278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603C52C-5E29-41AF-BAA3-8217E886DA08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844284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ru-RU" noProof="1" smtClean="0"/>
              <a:t>10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84428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03C52C-5E29-41AF-BAA3-8217E886DA08}" type="slidenum">
              <a:rPr lang="ru-RU" noProof="1" dirty="0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7873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03C52C-5E29-41AF-BAA3-8217E886DA08}" type="slidenum">
              <a:rPr lang="ru-RU" noProof="1" dirty="0" smtClean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78736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03C52C-5E29-41AF-BAA3-8217E886DA08}" type="slidenum">
              <a:rPr lang="ru-RU" noProof="1" dirty="0" smtClean="0"/>
              <a:t>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78736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03C52C-5E29-41AF-BAA3-8217E886DA08}" type="slidenum">
              <a:rPr lang="ru-RU" noProof="1" dirty="0" smtClean="0"/>
              <a:t>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78736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03C52C-5E29-41AF-BAA3-8217E886DA08}" type="slidenum">
              <a:rPr lang="ru-RU" noProof="1" dirty="0" smtClean="0"/>
              <a:t>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78736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03C52C-5E29-41AF-BAA3-8217E886DA08}" type="slidenum">
              <a:rPr lang="ru-RU" noProof="1" dirty="0" smtClean="0"/>
              <a:t>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78736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03C52C-5E29-41AF-BAA3-8217E886DA08}" type="slidenum">
              <a:rPr lang="ru-RU" noProof="1" dirty="0" smtClean="0"/>
              <a:t>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78736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03C52C-5E29-41AF-BAA3-8217E886DA08}" type="slidenum">
              <a:rPr lang="ru-RU" noProof="1" dirty="0" smtClean="0"/>
              <a:t>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7873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rtlCol="0" anchor="b">
            <a:normAutofit/>
          </a:bodyPr>
          <a:lstStyle>
            <a:lvl1pPr algn="l">
              <a:defRPr sz="60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 rtlCol="0"/>
          <a:lstStyle/>
          <a:p>
            <a:pPr rtl="0"/>
            <a:fld id="{7F5D3971-613F-407D-8A46-F6C0EB422763}" type="datetime1">
              <a:rPr lang="ru-RU" noProof="1" dirty="0" smtClean="0"/>
              <a:t>27.03.2020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1727" y="941439"/>
            <a:ext cx="10821840" cy="3478161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5516715"/>
            <a:ext cx="10820400" cy="701969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D394A4-8215-4421-B0F2-767F11A3BCF6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rtlCol="0" anchor="ctr"/>
          <a:lstStyle>
            <a:lvl1pPr algn="l"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24467" y="3649133"/>
            <a:ext cx="10130516" cy="99906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D2E01DA1-D780-478C-A1E6-DB7162850904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 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rtlCol="0" anchor="ctr"/>
          <a:lstStyle>
            <a:lvl1pPr algn="l"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3" hasCustomPrompt="1"/>
          </p:nvPr>
        </p:nvSpPr>
        <p:spPr>
          <a:xfrm>
            <a:off x="1303865" y="3365556"/>
            <a:ext cx="9592736" cy="4444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24467" y="3959862"/>
            <a:ext cx="10151533" cy="679871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D86403EE-C9CA-43B5-BDF8-3B30FBEC95CA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9" name="Надпись 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1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0" name="Надпись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24467" y="3648315"/>
            <a:ext cx="10144654" cy="99988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C7A17412-9F10-48A5-995F-F995BC3F24BE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7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5800" y="2202080"/>
            <a:ext cx="3456432" cy="617320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685799" y="2904565"/>
            <a:ext cx="3456432" cy="331413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368800" y="2201333"/>
            <a:ext cx="3456432" cy="626534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 hasCustomPrompt="1"/>
          </p:nvPr>
        </p:nvSpPr>
        <p:spPr>
          <a:xfrm>
            <a:off x="4366858" y="2904067"/>
            <a:ext cx="3456432" cy="331461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8051800" y="2192866"/>
            <a:ext cx="3456432" cy="626534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 hasCustomPrompt="1"/>
          </p:nvPr>
        </p:nvSpPr>
        <p:spPr>
          <a:xfrm>
            <a:off x="8051801" y="2904565"/>
            <a:ext cx="3456432" cy="331413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CF83A1-D7AC-4F33-8F13-3D5826F7F4BF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9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8618" y="4191000"/>
            <a:ext cx="3451582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688618" y="4873764"/>
            <a:ext cx="3451582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374263" y="4191000"/>
            <a:ext cx="3448935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 hasCustomPrompt="1"/>
          </p:nvPr>
        </p:nvSpPr>
        <p:spPr>
          <a:xfrm>
            <a:off x="4374264" y="4873763"/>
            <a:ext cx="3448935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8049731" y="4191000"/>
            <a:ext cx="3456469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 hasCustomPrompt="1"/>
          </p:nvPr>
        </p:nvSpPr>
        <p:spPr>
          <a:xfrm>
            <a:off x="8049731" y="4873761"/>
            <a:ext cx="3452445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B6212E-AA16-4076-B669-F7EBF9E27B56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2194559"/>
            <a:ext cx="10820400" cy="4024125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8A3CB4-63E0-42FA-B506-E5D86E0945B1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024466" y="745067"/>
            <a:ext cx="8204201" cy="3903133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2EA8B877-EDF3-486E-B006-0AF3C2C1E078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B0317-E5ED-4357-88D7-8FEC4FC40737}" type="datetime1">
              <a:rPr lang="ru-RU" noProof="1" dirty="0" smtClean="0"/>
              <a:t>27.03.2020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24467" y="3641725"/>
            <a:ext cx="10490200" cy="955675"/>
          </a:xfrm>
        </p:spPr>
        <p:txBody>
          <a:bodyPr rtlCol="0"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54624045-5829-401A-8952-3E137170E9E7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685800" y="2194559"/>
            <a:ext cx="5334000" cy="4024125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72200" y="2194559"/>
            <a:ext cx="5334000" cy="4024125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4FADA9-5463-4CDF-992B-9C957FD35038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914409" y="2183802"/>
            <a:ext cx="5079991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85800" y="3132666"/>
            <a:ext cx="5311775" cy="3086019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2183802"/>
            <a:ext cx="5105400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72200" y="3132666"/>
            <a:ext cx="5334000" cy="3086019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053E5-CE77-4B0A-A996-3D69DFD23151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2FCE27-12E9-4404-9704-1BB5102602CD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129710-43A9-4F30-BA02-7EE2CAEA4BC6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995582" y="746759"/>
            <a:ext cx="6510618" cy="5471925"/>
          </a:xfrm>
        </p:spPr>
        <p:txBody>
          <a:bodyPr rtlCol="0" anchor="ctr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124199"/>
            <a:ext cx="4114800" cy="3094485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5DF9FE-35B1-4A99-AEAD-5154F2A21B19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861238" y="751241"/>
            <a:ext cx="3644962" cy="5467443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124199"/>
            <a:ext cx="6873240" cy="3094485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A07926-6E29-45C7-B611-777D382E4F94}" type="datetime1">
              <a:rPr lang="ru-RU" noProof="1" smtClean="0"/>
              <a:t>27.03.2020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CE5DCE4-5573-4F62-B866-31325C98D232}" type="datetime1">
              <a:rPr lang="ru-RU" noProof="1" dirty="0" smtClean="0"/>
              <a:t>27.03.2020</a:t>
            </a:fld>
            <a:endParaRPr lang="ru-RU" noProof="1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5C28659E-412C-4600-B45E-BAE370BC2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5" name="Рисунок 4" descr="Цветы крупным планом">
            <a:extLst>
              <a:ext uri="{FF2B5EF4-FFF2-40B4-BE49-F238E27FC236}">
                <a16:creationId xmlns=""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" b="147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AE95896B-6905-4618-A7DF-DED8A61FBC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7748BD8C-4984-4138-94CA-2DC5F39DC3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1700447"/>
            <a:ext cx="9966960" cy="3035808"/>
          </a:xfrm>
        </p:spPr>
        <p:txBody>
          <a:bodyPr rtlCol="0" anchor="b">
            <a:normAutofit/>
          </a:bodyPr>
          <a:lstStyle/>
          <a:p>
            <a:pPr algn="ctr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Растительный Орнамент в полосе</a:t>
            </a:r>
            <a:r>
              <a:rPr lang="ru-RU" noProof="1"/>
              <a:t/>
            </a:r>
            <a:br>
              <a:rPr lang="ru-RU" noProof="1"/>
            </a:br>
            <a:endParaRPr lang="ru-RU" noProof="1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10195560" cy="1069848"/>
          </a:xfrm>
        </p:spPr>
        <p:txBody>
          <a:bodyPr rtlCol="0">
            <a:noAutofit/>
          </a:bodyPr>
          <a:lstStyle/>
          <a:p>
            <a:r>
              <a:rPr lang="ru-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материалов: Бумага для черчения формата А3, карандаш, ластик</a:t>
            </a:r>
            <a:r>
              <a:rPr lang="ru-RU" sz="2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линейка, </a:t>
            </a:r>
            <a:r>
              <a:rPr lang="ru-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 карандаши, фломастеры.</a:t>
            </a:r>
          </a:p>
        </p:txBody>
      </p:sp>
    </p:spTree>
    <p:extLst>
      <p:ext uri="{BB962C8B-B14F-4D97-AF65-F5344CB8AC3E}">
        <p14:creationId xmlns:p14="http://schemas.microsoft.com/office/powerpoint/2010/main" val="15269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5C28659E-412C-4600-B45E-BAE370BC2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5" name="Рисунок 4" descr="Цветы крупным планом">
            <a:extLst>
              <a:ext uri="{FF2B5EF4-FFF2-40B4-BE49-F238E27FC236}">
                <a16:creationId xmlns=""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" b="147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AE95896B-6905-4618-A7DF-DED8A61FBC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7748BD8C-4984-4138-94CA-2DC5F39DC3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1700447"/>
            <a:ext cx="9966960" cy="3035808"/>
          </a:xfrm>
        </p:spPr>
        <p:txBody>
          <a:bodyPr rtlCol="0" anchor="b">
            <a:normAutofit/>
          </a:bodyPr>
          <a:lstStyle/>
          <a:p>
            <a:pPr algn="ctr"/>
            <a:r>
              <a:rPr lang="ru-RU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творчество!)</a:t>
            </a:r>
            <a:r>
              <a:rPr lang="ru-RU" noProof="1"/>
              <a:t/>
            </a:r>
            <a:br>
              <a:rPr lang="ru-RU" noProof="1"/>
            </a:br>
            <a:endParaRPr lang="ru-RU" noProof="1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10195560" cy="1069848"/>
          </a:xfrm>
        </p:spPr>
        <p:txBody>
          <a:bodyPr rtlCol="0">
            <a:noAutofit/>
          </a:bodyPr>
          <a:lstStyle/>
          <a:p>
            <a:endParaRPr lang="ru-RU" sz="28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189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0496C6C-A85F-426B-9ED1-3444166C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9960861" cy="824655"/>
          </a:xfrm>
        </p:spPr>
        <p:txBody>
          <a:bodyPr rtlCol="0" anchor="ctr">
            <a:normAutofit fontScale="90000"/>
          </a:bodyPr>
          <a:lstStyle/>
          <a:p>
            <a:pPr algn="r"/>
            <a:endParaRPr lang="ru-RU" sz="5400" noProof="1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4640" y="2194560"/>
            <a:ext cx="4524101" cy="3848822"/>
          </a:xfrm>
        </p:spPr>
        <p:txBody>
          <a:bodyPr rtlCol="0" anchor="ctr">
            <a:normAutofit/>
          </a:bodyPr>
          <a:lstStyle/>
          <a:p>
            <a:pPr rtl="0"/>
            <a:r>
              <a:rPr lang="ru-RU" noProof="1" smtClean="0"/>
              <a:t>Орнамент – это повторение или чередование декоративных элементов.</a:t>
            </a:r>
          </a:p>
          <a:p>
            <a:pPr rtl="0"/>
            <a:r>
              <a:rPr lang="ru-RU" noProof="1" smtClean="0"/>
              <a:t>На данном уроке мы разберем растительный орнамент в полосе (с использованием элементов растительности: цветы, листья, ветки, ягоды и т.д.).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912EF34-0253-41FD-9940-D8FBB7DE74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1" y="1775863"/>
            <a:ext cx="5917693" cy="400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586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0496C6C-A85F-426B-9ED1-3444166C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9960861" cy="824655"/>
          </a:xfrm>
        </p:spPr>
        <p:txBody>
          <a:bodyPr rtlCol="0" anchor="ctr">
            <a:normAutofit fontScale="90000"/>
          </a:bodyPr>
          <a:lstStyle/>
          <a:p>
            <a:pPr algn="r"/>
            <a:endParaRPr lang="ru-RU" sz="5400" noProof="1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9136" y="2194560"/>
            <a:ext cx="5889605" cy="3848822"/>
          </a:xfrm>
        </p:spPr>
        <p:txBody>
          <a:bodyPr rtlCol="0" anchor="ctr"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орнамента в полосе используют следующие схемы: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чередование;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зеркальная симметрия с вертикальной осью;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зеркальная симметрия с горизонтальной осью;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поворотная (центральная симметрия).</a:t>
            </a:r>
            <a:endParaRPr lang="ru-RU" sz="24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912EF34-0253-41FD-9940-D8FBB7DE74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pic>
        <p:nvPicPr>
          <p:cNvPr id="4100" name="Picture 4" descr="http://geometry-and-art.ru/images/-----------_76j43e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6" y="733364"/>
            <a:ext cx="5044742" cy="612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794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0496C6C-A85F-426B-9ED1-3444166C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1733" y="560832"/>
            <a:ext cx="5767685" cy="1463040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ru-RU" sz="44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работ</a:t>
            </a:r>
            <a:endParaRPr lang="ru-RU" sz="44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912EF34-0253-41FD-9940-D8FBB7DE74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pic>
        <p:nvPicPr>
          <p:cNvPr id="6" name="Picture 2" descr="C:\Users\1\Desktop\Дистанционное Обучение\картинки к орнаменту\IMG_00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8928" y="1390907"/>
            <a:ext cx="5933440" cy="44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C:\Users\1\Desktop\Дистанционное Обучение\картинки к орнаменту\IMG_00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232" y="1795271"/>
            <a:ext cx="5592064" cy="41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604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0496C6C-A85F-426B-9ED1-3444166C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9960861" cy="824655"/>
          </a:xfrm>
        </p:spPr>
        <p:txBody>
          <a:bodyPr rtlCol="0" anchor="ctr">
            <a:normAutofit fontScale="90000"/>
          </a:bodyPr>
          <a:lstStyle/>
          <a:p>
            <a:pPr algn="r"/>
            <a:endParaRPr lang="ru-RU" sz="5400" noProof="1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2560" y="2194560"/>
            <a:ext cx="5926181" cy="3848822"/>
          </a:xfrm>
        </p:spPr>
        <p:txBody>
          <a:bodyPr rtlCol="0" anchor="ctr">
            <a:normAutofit/>
          </a:bodyPr>
          <a:lstStyle/>
          <a:p>
            <a:pPr rtl="0"/>
            <a:endParaRPr lang="ru-RU" noProof="1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912EF34-0253-41FD-9940-D8FBB7DE74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pic>
        <p:nvPicPr>
          <p:cNvPr id="1027" name="Picture 3" descr="C:\Users\1\Desktop\Дистанционное Обучение\картинки к орнаменту\IMG_00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6" y="2596896"/>
            <a:ext cx="499872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Дистанционное Обучение\картинки к орнаменту\IMG_00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02" y="586171"/>
            <a:ext cx="5180326" cy="38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152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0496C6C-A85F-426B-9ED1-3444166C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9960861" cy="824655"/>
          </a:xfrm>
        </p:spPr>
        <p:txBody>
          <a:bodyPr rtlCol="0" anchor="ctr">
            <a:normAutofit fontScale="90000"/>
          </a:bodyPr>
          <a:lstStyle/>
          <a:p>
            <a:pPr algn="r"/>
            <a:endParaRPr lang="ru-RU" sz="5400" noProof="1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" y="2194560"/>
            <a:ext cx="10376261" cy="3848822"/>
          </a:xfrm>
        </p:spPr>
        <p:txBody>
          <a:bodyPr rtlCol="0" anchor="ctr">
            <a:normAutofit/>
          </a:bodyPr>
          <a:lstStyle/>
          <a:p>
            <a:pPr rtl="0"/>
            <a:endParaRPr lang="ru-RU" noProof="1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912EF34-0253-41FD-9940-D8FBB7DE74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pic>
        <p:nvPicPr>
          <p:cNvPr id="3074" name="Picture 2" descr="C:\Users\1\Desktop\Дистанционное Обучение\картинки к орнаменту\IMG_00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09" y="833984"/>
            <a:ext cx="7258935" cy="55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75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0496C6C-A85F-426B-9ED1-3444166C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рисунок1</a:t>
            </a:r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9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</a:t>
            </a:r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331" y="443313"/>
            <a:ext cx="9960861" cy="824655"/>
          </a:xfrm>
        </p:spPr>
        <p:txBody>
          <a:bodyPr rtlCol="0" anchor="ctr">
            <a:noAutofit/>
          </a:bodyPr>
          <a:lstStyle/>
          <a:p>
            <a:pPr algn="r"/>
            <a:r>
              <a:rPr lang="ru-RU" sz="4400" cap="none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Поэтапное выполнение орнамента в </a:t>
            </a:r>
            <a:br>
              <a:rPr lang="ru-RU" sz="4400" cap="none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cap="none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полосе</a:t>
            </a:r>
            <a:endParaRPr lang="ru-RU" sz="4400" cap="none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568" y="4371086"/>
            <a:ext cx="10815173" cy="1834642"/>
          </a:xfrm>
        </p:spPr>
        <p:txBody>
          <a:bodyPr rtlCol="0" anchor="ctr">
            <a:normAutofit fontScale="85000" lnSpcReduction="10000"/>
          </a:bodyPr>
          <a:lstStyle/>
          <a:p>
            <a:pPr marL="457200" indent="-457200" rtl="0">
              <a:buAutoNum type="arabicPeriod"/>
            </a:pPr>
            <a:r>
              <a:rPr lang="ru-RU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располагаем горизонтально. При помощи карандаша и линейки проводим горизонатльную лининю, делящую лист пополам (линия симметрии). С двух сторон на одинаковом расстоянии от края листа необходимо провести линии. Далее полученный прямоугольник делим вертикальной линией пополам, и каждую часть таким же образом необходимо разделяем (рисунок 1).  </a:t>
            </a:r>
          </a:p>
          <a:p>
            <a:pPr marL="457200" indent="-457200" rtl="0">
              <a:buAutoNum type="arabicPeriod"/>
            </a:pPr>
            <a:r>
              <a:rPr lang="ru-RU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этапом в первом прямоугольнике рисуем задуманный растительный элемент, который в дальнейшем будем чередовать или зеркалить (в данном случае применятся зеркальная симметрия )(рисунок 2). Растительный элемент у каждого может быть разработан свой, необязательно копировать образец.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912EF34-0253-41FD-9940-D8FBB7DE74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8" y="1114299"/>
            <a:ext cx="38735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562" y="1114299"/>
            <a:ext cx="3924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6036" y="3895599"/>
            <a:ext cx="7229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                                                                        Рисунок </a:t>
            </a:r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51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0496C6C-A85F-426B-9ED1-3444166C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559" y="3298611"/>
            <a:ext cx="6047229" cy="824655"/>
          </a:xfrm>
        </p:spPr>
        <p:txBody>
          <a:bodyPr rtlCol="0" anchor="ctr">
            <a:normAutofit/>
          </a:bodyPr>
          <a:lstStyle/>
          <a:p>
            <a:pPr algn="r"/>
            <a:r>
              <a:rPr lang="ru-RU" sz="1800" cap="none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</a:t>
            </a:r>
            <a:r>
              <a:rPr lang="en-US" sz="1800" cap="none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ru-RU" sz="1800" cap="none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4</a:t>
            </a:r>
            <a:endParaRPr lang="ru-RU" sz="1800" cap="none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224" y="4279392"/>
            <a:ext cx="10815173" cy="1837142"/>
          </a:xfrm>
        </p:spPr>
        <p:txBody>
          <a:bodyPr rtlCol="0" anchor="ctr">
            <a:normAutofit lnSpcReduction="10000"/>
          </a:bodyPr>
          <a:lstStyle/>
          <a:p>
            <a:r>
              <a:rPr lang="ru-RU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выполняем зеркальное отражение данного элемента в следующем прямоугольнике. Повторяем это чередование (рисунок </a:t>
            </a:r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noProof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Весь орнамент обводим любым ярким фломастером, лучше взять более насыщенные цвета (фиолетовый, темно-синий, темно-зеленый и т.д.). Карандаш под фломастером стираем ластиком (рисунок 4).</a:t>
            </a:r>
          </a:p>
          <a:p>
            <a:pPr rtl="0"/>
            <a:r>
              <a:rPr lang="ru-RU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912EF34-0253-41FD-9940-D8FBB7DE74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" y="267207"/>
            <a:ext cx="4364736" cy="30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26" y="268398"/>
            <a:ext cx="4264914" cy="296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632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0496C6C-A85F-426B-9ED1-3444166C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559" y="3298611"/>
            <a:ext cx="6047229" cy="824655"/>
          </a:xfrm>
        </p:spPr>
        <p:txBody>
          <a:bodyPr rtlCol="0" anchor="ctr">
            <a:normAutofit/>
          </a:bodyPr>
          <a:lstStyle/>
          <a:p>
            <a:pPr algn="r"/>
            <a:r>
              <a:rPr lang="ru-RU" sz="1800" cap="none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4</a:t>
            </a:r>
            <a:r>
              <a:rPr lang="en-US" sz="1800" cap="none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ru-RU" sz="1800" cap="none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5</a:t>
            </a:r>
            <a:endParaRPr lang="ru-RU" sz="1800" cap="none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224" y="4279392"/>
            <a:ext cx="10815173" cy="1837142"/>
          </a:xfrm>
        </p:spPr>
        <p:txBody>
          <a:bodyPr rtlCol="0" anchor="ctr">
            <a:normAutofit/>
          </a:bodyPr>
          <a:lstStyle/>
          <a:p>
            <a:r>
              <a:rPr lang="ru-RU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Для начала нужно решить каким цветом будет выполнен орнамент, для этого выбираем цветовое решение для первого элемента орнамента (рисунок 4).</a:t>
            </a:r>
          </a:p>
          <a:p>
            <a:r>
              <a:rPr lang="ru-RU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Повторяем в выбранном цветовом варианте каждый элемент</a:t>
            </a:r>
            <a:r>
              <a:rPr lang="en-US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5).</a:t>
            </a:r>
          </a:p>
          <a:p>
            <a:pPr rtl="0"/>
            <a:r>
              <a:rPr lang="ru-RU" noProof="1" smtClean="0"/>
              <a:t> </a:t>
            </a:r>
            <a:endParaRPr lang="ru-RU" noProof="1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912EF34-0253-41FD-9940-D8FBB7DE74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86" y="450596"/>
            <a:ext cx="38989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54" y="450596"/>
            <a:ext cx="38481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258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67670762">
  <a:themeElements>
    <a:clrScheme name="Другая 6">
      <a:dk1>
        <a:sysClr val="windowText" lastClr="000000"/>
      </a:dk1>
      <a:lt1>
        <a:sysClr val="window" lastClr="FFFFFF"/>
      </a:lt1>
      <a:dk2>
        <a:srgbClr val="2F5897"/>
      </a:dk2>
      <a:lt2>
        <a:srgbClr val="FEFCAA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6806588_TF67670762.potx" id="{C8C6B627-7FAF-4B79-AE4A-A92F1F3AC7AA}" vid="{CF93F24D-E366-4425-96B9-C99B8661177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BEB954-4024-4CCF-A9D6-4C00FDC028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10EE66-8707-456F-8F2E-091D581CB03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B96CC85-5758-41C0-8EFD-737AFB6912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tf67670762</Template>
  <TotalTime>0</TotalTime>
  <Words>291</Words>
  <Application>Microsoft Office PowerPoint</Application>
  <PresentationFormat>Произвольный</PresentationFormat>
  <Paragraphs>31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tf67670762</vt:lpstr>
      <vt:lpstr>Растительный Орнамент в полосе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Поэтапное выполнение орнамента в  полосе</vt:lpstr>
      <vt:lpstr>Рисунок 3                                                                Рисунок 4</vt:lpstr>
      <vt:lpstr>Рисунок 4                                                                Рисунок 5</vt:lpstr>
      <vt:lpstr>Спасибо за творчество!) 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2020-03-27T11:23:58Z</dcterms:created>
  <dcterms:modified xsi:type="dcterms:W3CDTF">2020-03-27T13:26:12Z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